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Encode Sans Semi Condensed"/>
      <p:regular r:id="rId45"/>
      <p:bold r:id="rId46"/>
    </p:embeddedFont>
    <p:embeddedFont>
      <p:font typeface="Encode Sans Semi Condensed Light"/>
      <p:regular r:id="rId47"/>
      <p:bold r:id="rId48"/>
    </p:embeddedFont>
    <p:embeddedFont>
      <p:font typeface="Encode Sans Semi Condensed SemiBo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jfVHflVT/NAIfcVrAcigsSd1aV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EncodeSansSemiCondensed-bold.fntdata"/><Relationship Id="rId45" Type="http://schemas.openxmlformats.org/officeDocument/2006/relationships/font" Target="fonts/EncodeSansSemiCondense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ncodeSansSemiCondensedLight-bold.fntdata"/><Relationship Id="rId47" Type="http://schemas.openxmlformats.org/officeDocument/2006/relationships/font" Target="fonts/EncodeSansSemiCondensedLight-regular.fntdata"/><Relationship Id="rId49" Type="http://schemas.openxmlformats.org/officeDocument/2006/relationships/font" Target="fonts/EncodeSansSemiCondensedSemiBold-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EncodeSansSemiCondensedSemi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good start for models</a:t>
            </a:r>
            <a:endParaRPr/>
          </a:p>
          <a:p>
            <a:pPr indent="0" lvl="0" marL="0" rtl="0" algn="l">
              <a:lnSpc>
                <a:spcPct val="115000"/>
              </a:lnSpc>
              <a:spcBef>
                <a:spcPts val="0"/>
              </a:spcBef>
              <a:spcAft>
                <a:spcPts val="0"/>
              </a:spcAft>
              <a:buSzPts val="1400"/>
              <a:buNone/>
            </a:pPr>
            <a:r>
              <a:rPr lang="en"/>
              <a:t>All variables</a:t>
            </a:r>
            <a:endParaRPr/>
          </a:p>
          <a:p>
            <a:pPr indent="0" lvl="0" marL="0" rtl="0" algn="l">
              <a:lnSpc>
                <a:spcPct val="115000"/>
              </a:lnSpc>
              <a:spcBef>
                <a:spcPts val="0"/>
              </a:spcBef>
              <a:spcAft>
                <a:spcPts val="0"/>
              </a:spcAft>
              <a:buSzPts val="1400"/>
              <a:buNone/>
            </a:pPr>
            <a:r>
              <a:rPr lang="en"/>
              <a:t>Still not accurate</a:t>
            </a:r>
            <a:endParaRPr/>
          </a:p>
          <a:p>
            <a:pPr indent="0" lvl="0" marL="0" rtl="0" algn="l">
              <a:lnSpc>
                <a:spcPct val="100000"/>
              </a:lnSpc>
              <a:spcBef>
                <a:spcPts val="0"/>
              </a:spcBef>
              <a:spcAft>
                <a:spcPts val="0"/>
              </a:spcAft>
              <a:buSzPts val="1400"/>
              <a:buNone/>
            </a:pPr>
            <a:r>
              <a:rPr lang="en"/>
              <a:t>R squared, Mean absolute error, Root mean squared error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Non constant variance of error</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Attributes include, Overall skill rating, height, weight, preferred foot, international reputation, and position to name a few.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Prediction interaction plot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Prediction interaction plot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lang="en"/>
              <a:t>In soccer/Fifa, teams have a market cap so that the playing field is leveled, meaning they all have a certain limit that they can spend on players for their squads.  </a:t>
            </a:r>
            <a:endParaRPr/>
          </a:p>
          <a:p>
            <a:pPr indent="-317500" lvl="0" marL="457200" rtl="0" algn="l">
              <a:lnSpc>
                <a:spcPct val="100000"/>
              </a:lnSpc>
              <a:spcBef>
                <a:spcPts val="0"/>
              </a:spcBef>
              <a:spcAft>
                <a:spcPts val="0"/>
              </a:spcAft>
              <a:buSzPts val="1400"/>
              <a:buAutoNum type="arabicPeriod"/>
            </a:pPr>
            <a:r>
              <a:rPr lang="en"/>
              <a:t>With our model, the management of a soccer team could decipher more accurately how to go about spending the team’s market cap.  Whether it be spending a few hundred million on a national star versus spending 20-40 million on 4 new players.  </a:t>
            </a:r>
            <a:endParaRPr/>
          </a:p>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Managerial implications, what we learned, how can this help us manage a team better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We have a few graphs here that will help visualize certain relationships we found in our data...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Alpha shading</a:t>
            </a:r>
            <a:endParaRPr/>
          </a:p>
          <a:p>
            <a:pPr indent="0" lvl="0" marL="0" rtl="0" algn="l">
              <a:lnSpc>
                <a:spcPct val="100000"/>
              </a:lnSpc>
              <a:spcBef>
                <a:spcPts val="0"/>
              </a:spcBef>
              <a:spcAft>
                <a:spcPts val="0"/>
              </a:spcAft>
              <a:buSzPts val="1400"/>
              <a:buNone/>
            </a:pPr>
            <a:r>
              <a:rPr lang="en"/>
              <a:t>Expand on - So we have player age vs wage.  This is grouped by continent.  </a:t>
            </a:r>
            <a:endParaRPr/>
          </a:p>
          <a:p>
            <a:pPr indent="-317500" lvl="0" marL="457200" rtl="0" algn="l">
              <a:lnSpc>
                <a:spcPct val="100000"/>
              </a:lnSpc>
              <a:spcBef>
                <a:spcPts val="0"/>
              </a:spcBef>
              <a:spcAft>
                <a:spcPts val="0"/>
              </a:spcAft>
              <a:buSzPts val="1400"/>
              <a:buChar char="-"/>
            </a:pPr>
            <a:r>
              <a:rPr lang="en"/>
              <a:t>We can see Europe and South America Stand out has having higher wages to pay.  This is not necessarily because the countries have more money(because South America certainly does not), but because the higher quality players or players with higher skill rating are located in European and South American leagues.  </a:t>
            </a:r>
            <a:endParaRPr/>
          </a:p>
          <a:p>
            <a:pPr indent="-317500" lvl="0" marL="457200" rtl="0" algn="l">
              <a:lnSpc>
                <a:spcPct val="100000"/>
              </a:lnSpc>
              <a:spcBef>
                <a:spcPts val="0"/>
              </a:spcBef>
              <a:spcAft>
                <a:spcPts val="0"/>
              </a:spcAft>
              <a:buSzPts val="1400"/>
              <a:buChar char="-"/>
            </a:pPr>
            <a:r>
              <a:rPr lang="en"/>
              <a:t>We can tell that most players will make the most amount of money between the ages of 25 and 30.  After 30 you can see the wages for players tend to drop and drastically after 35.  This is accurate because most soccer players retire after the age of 30 and most players are in their prime between 25 and 30.</a:t>
            </a:r>
            <a:endParaRPr/>
          </a:p>
          <a:p>
            <a:pPr indent="-317500" lvl="0" marL="457200" rtl="0" algn="l">
              <a:lnSpc>
                <a:spcPct val="100000"/>
              </a:lnSpc>
              <a:spcBef>
                <a:spcPts val="0"/>
              </a:spcBef>
              <a:spcAft>
                <a:spcPts val="0"/>
              </a:spcAft>
              <a:buSzPts val="1400"/>
              <a:buChar char="-"/>
            </a:pPr>
            <a:r>
              <a:rPr lang="en"/>
              <a:t>We can see that our model also accurately depicts two outliers in the actual sport of soccer at the time.  Messi and Ronaldo stand out far above any other players in the world due to their great accomplishments.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Here we have player wage versus overall skill rating.  We can tell by the graph that between a skill rating of 50 - 80, there is not a large difference in wages players get paid.</a:t>
            </a:r>
            <a:endParaRPr/>
          </a:p>
          <a:p>
            <a:pPr indent="-317500" lvl="0" marL="457200" rtl="0" algn="l">
              <a:lnSpc>
                <a:spcPct val="100000"/>
              </a:lnSpc>
              <a:spcBef>
                <a:spcPts val="0"/>
              </a:spcBef>
              <a:spcAft>
                <a:spcPts val="0"/>
              </a:spcAft>
              <a:buSzPts val="1400"/>
              <a:buChar char="-"/>
            </a:pPr>
            <a:r>
              <a:rPr lang="en"/>
              <a:t>However, once a player reaches an overall skill rating of 80 or more, there is an exponential increase in wage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This graph shows us the wage density by club.   We can see that only a few clubs pay a lot for few players( those would be outliers like Messi or Ronaldo.  However, most clubs will pay a little less for more players.  </a:t>
            </a:r>
            <a:endParaRPr/>
          </a:p>
          <a:p>
            <a:pPr indent="-317500" lvl="0" marL="457200" rtl="0" algn="l">
              <a:lnSpc>
                <a:spcPct val="100000"/>
              </a:lnSpc>
              <a:spcBef>
                <a:spcPts val="0"/>
              </a:spcBef>
              <a:spcAft>
                <a:spcPts val="0"/>
              </a:spcAft>
              <a:buSzPts val="1400"/>
              <a:buChar char="-"/>
            </a:pPr>
            <a:r>
              <a:rPr lang="en"/>
              <a:t> Few clubs will pay more for less players while most clubs will pay less for more.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This is a map that James Coded this in R where he located the longitude and latitude coordinates of each of our top 28 clubs and we can see that they are all in Europe.   This goes to show that opportunity to make high wages in professional football are more abundant in Europe than any other continent.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rgbClr val="4F5876"/>
            </a:gs>
            <a:gs pos="100000">
              <a:srgbClr val="1D1F25"/>
            </a:gs>
          </a:gsLst>
          <a:path path="circle">
            <a:fillToRect b="50%" l="50%" r="50%" t="50%"/>
          </a:path>
          <a:tileRect/>
        </a:gradFill>
      </p:bgPr>
    </p:bg>
    <p:spTree>
      <p:nvGrpSpPr>
        <p:cNvPr id="9" name="Shape 9"/>
        <p:cNvGrpSpPr/>
        <p:nvPr/>
      </p:nvGrpSpPr>
      <p:grpSpPr>
        <a:xfrm>
          <a:off x="0" y="0"/>
          <a:ext cx="0" cy="0"/>
          <a:chOff x="0" y="0"/>
          <a:chExt cx="0" cy="0"/>
        </a:xfrm>
      </p:grpSpPr>
      <p:grpSp>
        <p:nvGrpSpPr>
          <p:cNvPr id="10" name="Google Shape;10;p44"/>
          <p:cNvGrpSpPr/>
          <p:nvPr/>
        </p:nvGrpSpPr>
        <p:grpSpPr>
          <a:xfrm rot="10800000">
            <a:off x="6904227" y="249339"/>
            <a:ext cx="2034302" cy="2271600"/>
            <a:chOff x="208025" y="2621275"/>
            <a:chExt cx="2034302" cy="2271600"/>
          </a:xfrm>
        </p:grpSpPr>
        <p:sp>
          <p:nvSpPr>
            <p:cNvPr id="11" name="Google Shape;11;p44"/>
            <p:cNvSpPr/>
            <p:nvPr/>
          </p:nvSpPr>
          <p:spPr>
            <a:xfrm flipH="1" rot="-5400000">
              <a:off x="89375" y="2739925"/>
              <a:ext cx="2271600" cy="2034300"/>
            </a:xfrm>
            <a:prstGeom prst="parallelogram">
              <a:avLst>
                <a:gd fmla="val 22770" name="adj"/>
              </a:avLst>
            </a:pr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 name="Google Shape;13;p44"/>
          <p:cNvGrpSpPr/>
          <p:nvPr/>
        </p:nvGrpSpPr>
        <p:grpSpPr>
          <a:xfrm>
            <a:off x="208025" y="2621275"/>
            <a:ext cx="2034302" cy="2271600"/>
            <a:chOff x="208025" y="2621275"/>
            <a:chExt cx="2034302" cy="2271600"/>
          </a:xfrm>
        </p:grpSpPr>
        <p:sp>
          <p:nvSpPr>
            <p:cNvPr id="14" name="Google Shape;14;p44"/>
            <p:cNvSpPr/>
            <p:nvPr/>
          </p:nvSpPr>
          <p:spPr>
            <a:xfrm flipH="1" rot="-5400000">
              <a:off x="89375" y="2739925"/>
              <a:ext cx="2271600" cy="2034300"/>
            </a:xfrm>
            <a:prstGeom prst="parallelogram">
              <a:avLst>
                <a:gd fmla="val 22770"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44"/>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44"/>
          <p:cNvSpPr/>
          <p:nvPr/>
        </p:nvSpPr>
        <p:spPr>
          <a:xfrm flipH="1" rot="10800000">
            <a:off x="624300" y="1092075"/>
            <a:ext cx="7895400" cy="2959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44"/>
          <p:cNvSpPr txBox="1"/>
          <p:nvPr>
            <p:ph type="ctrTitle"/>
          </p:nvPr>
        </p:nvSpPr>
        <p:spPr>
          <a:xfrm>
            <a:off x="1101000" y="1738825"/>
            <a:ext cx="6942000" cy="16659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ctr">
              <a:lnSpc>
                <a:spcPct val="90000"/>
              </a:lnSpc>
              <a:spcBef>
                <a:spcPts val="0"/>
              </a:spcBef>
              <a:spcAft>
                <a:spcPts val="0"/>
              </a:spcAft>
              <a:buSzPts val="6000"/>
              <a:buNone/>
              <a:defRPr sz="6000"/>
            </a:lvl1pPr>
            <a:lvl2pPr lvl="1" algn="ctr">
              <a:lnSpc>
                <a:spcPct val="90000"/>
              </a:lnSpc>
              <a:spcBef>
                <a:spcPts val="0"/>
              </a:spcBef>
              <a:spcAft>
                <a:spcPts val="0"/>
              </a:spcAft>
              <a:buSzPts val="6000"/>
              <a:buNone/>
              <a:defRPr sz="6000"/>
            </a:lvl2pPr>
            <a:lvl3pPr lvl="2" algn="ctr">
              <a:lnSpc>
                <a:spcPct val="90000"/>
              </a:lnSpc>
              <a:spcBef>
                <a:spcPts val="0"/>
              </a:spcBef>
              <a:spcAft>
                <a:spcPts val="0"/>
              </a:spcAft>
              <a:buSzPts val="6000"/>
              <a:buNone/>
              <a:defRPr sz="6000"/>
            </a:lvl3pPr>
            <a:lvl4pPr lvl="3" algn="ctr">
              <a:lnSpc>
                <a:spcPct val="90000"/>
              </a:lnSpc>
              <a:spcBef>
                <a:spcPts val="0"/>
              </a:spcBef>
              <a:spcAft>
                <a:spcPts val="0"/>
              </a:spcAft>
              <a:buSzPts val="6000"/>
              <a:buNone/>
              <a:defRPr sz="6000"/>
            </a:lvl4pPr>
            <a:lvl5pPr lvl="4" algn="ctr">
              <a:lnSpc>
                <a:spcPct val="90000"/>
              </a:lnSpc>
              <a:spcBef>
                <a:spcPts val="0"/>
              </a:spcBef>
              <a:spcAft>
                <a:spcPts val="0"/>
              </a:spcAft>
              <a:buSzPts val="6000"/>
              <a:buNone/>
              <a:defRPr sz="6000"/>
            </a:lvl5pPr>
            <a:lvl6pPr lvl="5" algn="ctr">
              <a:lnSpc>
                <a:spcPct val="90000"/>
              </a:lnSpc>
              <a:spcBef>
                <a:spcPts val="0"/>
              </a:spcBef>
              <a:spcAft>
                <a:spcPts val="0"/>
              </a:spcAft>
              <a:buSzPts val="6000"/>
              <a:buNone/>
              <a:defRPr sz="6000"/>
            </a:lvl6pPr>
            <a:lvl7pPr lvl="6" algn="ctr">
              <a:lnSpc>
                <a:spcPct val="90000"/>
              </a:lnSpc>
              <a:spcBef>
                <a:spcPts val="0"/>
              </a:spcBef>
              <a:spcAft>
                <a:spcPts val="0"/>
              </a:spcAft>
              <a:buSzPts val="6000"/>
              <a:buNone/>
              <a:defRPr sz="6000"/>
            </a:lvl7pPr>
            <a:lvl8pPr lvl="7" algn="ctr">
              <a:lnSpc>
                <a:spcPct val="90000"/>
              </a:lnSpc>
              <a:spcBef>
                <a:spcPts val="0"/>
              </a:spcBef>
              <a:spcAft>
                <a:spcPts val="0"/>
              </a:spcAft>
              <a:buSzPts val="6000"/>
              <a:buNone/>
              <a:defRPr sz="6000"/>
            </a:lvl8pPr>
            <a:lvl9pPr lvl="8" algn="ctr">
              <a:lnSpc>
                <a:spcPct val="90000"/>
              </a:lnSpc>
              <a:spcBef>
                <a:spcPts val="0"/>
              </a:spcBef>
              <a:spcAft>
                <a:spcPts val="0"/>
              </a:spcAft>
              <a:buSzPts val="6000"/>
              <a:buNone/>
              <a:defRPr sz="6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grpSp>
        <p:nvGrpSpPr>
          <p:cNvPr id="19" name="Google Shape;19;p45"/>
          <p:cNvGrpSpPr/>
          <p:nvPr/>
        </p:nvGrpSpPr>
        <p:grpSpPr>
          <a:xfrm flipH="1" rot="10800000">
            <a:off x="8543953" y="4243733"/>
            <a:ext cx="600055" cy="374899"/>
            <a:chOff x="5211448" y="3165393"/>
            <a:chExt cx="1477967" cy="784800"/>
          </a:xfrm>
        </p:grpSpPr>
        <p:sp>
          <p:nvSpPr>
            <p:cNvPr id="20" name="Google Shape;20;p45"/>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5"/>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45"/>
          <p:cNvGrpSpPr/>
          <p:nvPr/>
        </p:nvGrpSpPr>
        <p:grpSpPr>
          <a:xfrm flipH="1">
            <a:off x="8385351" y="4612318"/>
            <a:ext cx="758573" cy="531131"/>
            <a:chOff x="0" y="266575"/>
            <a:chExt cx="7503194" cy="1687200"/>
          </a:xfrm>
        </p:grpSpPr>
        <p:sp>
          <p:nvSpPr>
            <p:cNvPr id="23" name="Google Shape;23;p45"/>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5"/>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4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grpSp>
        <p:nvGrpSpPr>
          <p:cNvPr id="26" name="Google Shape;26;p45"/>
          <p:cNvGrpSpPr/>
          <p:nvPr/>
        </p:nvGrpSpPr>
        <p:grpSpPr>
          <a:xfrm flipH="1">
            <a:off x="1" y="524824"/>
            <a:ext cx="600055" cy="374899"/>
            <a:chOff x="5211448" y="3165393"/>
            <a:chExt cx="1477967" cy="784800"/>
          </a:xfrm>
        </p:grpSpPr>
        <p:sp>
          <p:nvSpPr>
            <p:cNvPr id="27" name="Google Shape;27;p45"/>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5"/>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 name="Google Shape;29;p45"/>
          <p:cNvGrpSpPr/>
          <p:nvPr/>
        </p:nvGrpSpPr>
        <p:grpSpPr>
          <a:xfrm flipH="1" rot="10800000">
            <a:off x="84" y="8"/>
            <a:ext cx="758573" cy="531131"/>
            <a:chOff x="0" y="266575"/>
            <a:chExt cx="7503194" cy="1687200"/>
          </a:xfrm>
        </p:grpSpPr>
        <p:sp>
          <p:nvSpPr>
            <p:cNvPr id="30" name="Google Shape;30;p45"/>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5"/>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2" name="Shape 32"/>
        <p:cNvGrpSpPr/>
        <p:nvPr/>
      </p:nvGrpSpPr>
      <p:grpSpPr>
        <a:xfrm>
          <a:off x="0" y="0"/>
          <a:ext cx="0" cy="0"/>
          <a:chOff x="0" y="0"/>
          <a:chExt cx="0" cy="0"/>
        </a:xfrm>
      </p:grpSpPr>
      <p:grpSp>
        <p:nvGrpSpPr>
          <p:cNvPr id="33" name="Google Shape;33;p46"/>
          <p:cNvGrpSpPr/>
          <p:nvPr/>
        </p:nvGrpSpPr>
        <p:grpSpPr>
          <a:xfrm>
            <a:off x="0" y="277661"/>
            <a:ext cx="7817376" cy="1293453"/>
            <a:chOff x="0" y="277661"/>
            <a:chExt cx="7817376" cy="1293453"/>
          </a:xfrm>
        </p:grpSpPr>
        <p:sp>
          <p:nvSpPr>
            <p:cNvPr id="34" name="Google Shape;34;p46"/>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6"/>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 name="Google Shape;36;p46"/>
            <p:cNvGrpSpPr/>
            <p:nvPr/>
          </p:nvGrpSpPr>
          <p:grpSpPr>
            <a:xfrm>
              <a:off x="284659" y="277661"/>
              <a:ext cx="7532717" cy="895903"/>
              <a:chOff x="0" y="266575"/>
              <a:chExt cx="6046490" cy="1687200"/>
            </a:xfrm>
          </p:grpSpPr>
          <p:sp>
            <p:nvSpPr>
              <p:cNvPr id="37" name="Google Shape;37;p46"/>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6"/>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9" name="Google Shape;39;p46"/>
          <p:cNvGrpSpPr/>
          <p:nvPr/>
        </p:nvGrpSpPr>
        <p:grpSpPr>
          <a:xfrm flipH="1" rot="10800000">
            <a:off x="8543953" y="4243733"/>
            <a:ext cx="600055" cy="374899"/>
            <a:chOff x="5211448" y="3165393"/>
            <a:chExt cx="1477967" cy="784800"/>
          </a:xfrm>
        </p:grpSpPr>
        <p:sp>
          <p:nvSpPr>
            <p:cNvPr id="40" name="Google Shape;40;p46"/>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6"/>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 name="Google Shape;42;p46"/>
          <p:cNvGrpSpPr/>
          <p:nvPr/>
        </p:nvGrpSpPr>
        <p:grpSpPr>
          <a:xfrm flipH="1">
            <a:off x="8385351" y="4612318"/>
            <a:ext cx="758573" cy="531131"/>
            <a:chOff x="0" y="266575"/>
            <a:chExt cx="7503194" cy="1687200"/>
          </a:xfrm>
        </p:grpSpPr>
        <p:sp>
          <p:nvSpPr>
            <p:cNvPr id="43" name="Google Shape;43;p46"/>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6"/>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6"/>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46" name="Google Shape;46;p46"/>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600"/>
              </a:spcBef>
              <a:spcAft>
                <a:spcPts val="0"/>
              </a:spcAft>
              <a:buSzPts val="2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81000" lvl="4" marL="2286000" algn="l">
              <a:lnSpc>
                <a:spcPct val="115000"/>
              </a:lnSpc>
              <a:spcBef>
                <a:spcPts val="0"/>
              </a:spcBef>
              <a:spcAft>
                <a:spcPts val="0"/>
              </a:spcAft>
              <a:buSzPts val="2400"/>
              <a:buChar char="▸"/>
              <a:defRPr/>
            </a:lvl5pPr>
            <a:lvl6pPr indent="-381000" lvl="5" marL="2743200" algn="l">
              <a:lnSpc>
                <a:spcPct val="115000"/>
              </a:lnSpc>
              <a:spcBef>
                <a:spcPts val="0"/>
              </a:spcBef>
              <a:spcAft>
                <a:spcPts val="0"/>
              </a:spcAft>
              <a:buSzPts val="2400"/>
              <a:buChar char="▸"/>
              <a:defRPr/>
            </a:lvl6pPr>
            <a:lvl7pPr indent="-381000" lvl="6" marL="3200400" algn="l">
              <a:lnSpc>
                <a:spcPct val="115000"/>
              </a:lnSpc>
              <a:spcBef>
                <a:spcPts val="0"/>
              </a:spcBef>
              <a:spcAft>
                <a:spcPts val="0"/>
              </a:spcAft>
              <a:buSzPts val="2400"/>
              <a:buChar char="▸"/>
              <a:defRPr/>
            </a:lvl7pPr>
            <a:lvl8pPr indent="-381000" lvl="7" marL="3657600" algn="l">
              <a:lnSpc>
                <a:spcPct val="115000"/>
              </a:lnSpc>
              <a:spcBef>
                <a:spcPts val="0"/>
              </a:spcBef>
              <a:spcAft>
                <a:spcPts val="0"/>
              </a:spcAft>
              <a:buSzPts val="2400"/>
              <a:buChar char="▸"/>
              <a:defRPr/>
            </a:lvl8pPr>
            <a:lvl9pPr indent="-381000" lvl="8" marL="4114800" algn="l">
              <a:lnSpc>
                <a:spcPct val="115000"/>
              </a:lnSpc>
              <a:spcBef>
                <a:spcPts val="0"/>
              </a:spcBef>
              <a:spcAft>
                <a:spcPts val="0"/>
              </a:spcAft>
              <a:buSzPts val="2400"/>
              <a:buChar char="▸"/>
              <a:defRPr/>
            </a:lvl9pPr>
          </a:lstStyle>
          <a:p/>
        </p:txBody>
      </p:sp>
      <p:sp>
        <p:nvSpPr>
          <p:cNvPr id="47" name="Google Shape;47;p4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4F5876"/>
            </a:gs>
            <a:gs pos="100000">
              <a:srgbClr val="1D1F25"/>
            </a:gs>
          </a:gsLst>
          <a:lin ang="16198662" scaled="0"/>
        </a:gradFill>
      </p:bgPr>
    </p:bg>
    <p:spTree>
      <p:nvGrpSpPr>
        <p:cNvPr id="48" name="Shape 48"/>
        <p:cNvGrpSpPr/>
        <p:nvPr/>
      </p:nvGrpSpPr>
      <p:grpSpPr>
        <a:xfrm>
          <a:off x="0" y="0"/>
          <a:ext cx="0" cy="0"/>
          <a:chOff x="0" y="0"/>
          <a:chExt cx="0" cy="0"/>
        </a:xfrm>
      </p:grpSpPr>
      <p:grpSp>
        <p:nvGrpSpPr>
          <p:cNvPr id="49" name="Google Shape;49;p47"/>
          <p:cNvGrpSpPr/>
          <p:nvPr/>
        </p:nvGrpSpPr>
        <p:grpSpPr>
          <a:xfrm rot="-5400000">
            <a:off x="1362062" y="3581043"/>
            <a:ext cx="866125" cy="1369504"/>
            <a:chOff x="-262307" y="2765255"/>
            <a:chExt cx="2504700" cy="1770300"/>
          </a:xfrm>
        </p:grpSpPr>
        <p:sp>
          <p:nvSpPr>
            <p:cNvPr id="50" name="Google Shape;50;p47"/>
            <p:cNvSpPr/>
            <p:nvPr/>
          </p:nvSpPr>
          <p:spPr>
            <a:xfrm flipH="1" rot="-5400000">
              <a:off x="104893" y="2398055"/>
              <a:ext cx="1770300" cy="2504700"/>
            </a:xfrm>
            <a:prstGeom prst="parallelogram">
              <a:avLst>
                <a:gd fmla="val 9167"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7"/>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7"/>
          <p:cNvSpPr/>
          <p:nvPr/>
        </p:nvSpPr>
        <p:spPr>
          <a:xfrm flipH="1" rot="10800000">
            <a:off x="630975" y="0"/>
            <a:ext cx="1472100" cy="43839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7"/>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p:txBody>
      </p:sp>
      <p:sp>
        <p:nvSpPr>
          <p:cNvPr id="54" name="Google Shape;54;p47"/>
          <p:cNvSpPr txBox="1"/>
          <p:nvPr>
            <p:ph idx="1" type="subTitle"/>
          </p:nvPr>
        </p:nvSpPr>
        <p:spPr>
          <a:xfrm>
            <a:off x="2444650" y="2276025"/>
            <a:ext cx="5733300" cy="374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2400"/>
              <a:buNone/>
              <a:defRPr>
                <a:solidFill>
                  <a:schemeClr val="accent1"/>
                </a:solidFill>
              </a:defRPr>
            </a:lvl1pPr>
            <a:lvl2pPr lvl="1" algn="l">
              <a:lnSpc>
                <a:spcPct val="115000"/>
              </a:lnSpc>
              <a:spcBef>
                <a:spcPts val="0"/>
              </a:spcBef>
              <a:spcAft>
                <a:spcPts val="0"/>
              </a:spcAft>
              <a:buSzPts val="3000"/>
              <a:buNone/>
              <a:defRPr sz="3000">
                <a:solidFill>
                  <a:schemeClr val="accent1"/>
                </a:solidFill>
              </a:defRPr>
            </a:lvl2pPr>
            <a:lvl3pPr lvl="2" algn="l">
              <a:lnSpc>
                <a:spcPct val="115000"/>
              </a:lnSpc>
              <a:spcBef>
                <a:spcPts val="0"/>
              </a:spcBef>
              <a:spcAft>
                <a:spcPts val="0"/>
              </a:spcAft>
              <a:buSzPts val="3000"/>
              <a:buNone/>
              <a:defRPr sz="3000">
                <a:solidFill>
                  <a:schemeClr val="accent1"/>
                </a:solidFill>
              </a:defRPr>
            </a:lvl3pPr>
            <a:lvl4pPr lvl="3" algn="l">
              <a:lnSpc>
                <a:spcPct val="115000"/>
              </a:lnSpc>
              <a:spcBef>
                <a:spcPts val="0"/>
              </a:spcBef>
              <a:spcAft>
                <a:spcPts val="0"/>
              </a:spcAft>
              <a:buSzPts val="3000"/>
              <a:buNone/>
              <a:defRPr sz="3000">
                <a:solidFill>
                  <a:schemeClr val="accent1"/>
                </a:solidFill>
              </a:defRPr>
            </a:lvl4pPr>
            <a:lvl5pPr lvl="4" algn="l">
              <a:lnSpc>
                <a:spcPct val="115000"/>
              </a:lnSpc>
              <a:spcBef>
                <a:spcPts val="0"/>
              </a:spcBef>
              <a:spcAft>
                <a:spcPts val="0"/>
              </a:spcAft>
              <a:buClr>
                <a:schemeClr val="accent1"/>
              </a:buClr>
              <a:buSzPts val="3000"/>
              <a:buNone/>
              <a:defRPr sz="3000">
                <a:solidFill>
                  <a:schemeClr val="accent1"/>
                </a:solidFill>
              </a:defRPr>
            </a:lvl5pPr>
            <a:lvl6pPr lvl="5" algn="l">
              <a:lnSpc>
                <a:spcPct val="115000"/>
              </a:lnSpc>
              <a:spcBef>
                <a:spcPts val="0"/>
              </a:spcBef>
              <a:spcAft>
                <a:spcPts val="0"/>
              </a:spcAft>
              <a:buClr>
                <a:schemeClr val="accent1"/>
              </a:buClr>
              <a:buSzPts val="3000"/>
              <a:buNone/>
              <a:defRPr sz="3000">
                <a:solidFill>
                  <a:schemeClr val="accent1"/>
                </a:solidFill>
              </a:defRPr>
            </a:lvl6pPr>
            <a:lvl7pPr lvl="6" algn="l">
              <a:lnSpc>
                <a:spcPct val="115000"/>
              </a:lnSpc>
              <a:spcBef>
                <a:spcPts val="0"/>
              </a:spcBef>
              <a:spcAft>
                <a:spcPts val="0"/>
              </a:spcAft>
              <a:buClr>
                <a:schemeClr val="accent1"/>
              </a:buClr>
              <a:buSzPts val="3000"/>
              <a:buNone/>
              <a:defRPr sz="3000">
                <a:solidFill>
                  <a:schemeClr val="accent1"/>
                </a:solidFill>
              </a:defRPr>
            </a:lvl7pPr>
            <a:lvl8pPr lvl="7" algn="l">
              <a:lnSpc>
                <a:spcPct val="115000"/>
              </a:lnSpc>
              <a:spcBef>
                <a:spcPts val="0"/>
              </a:spcBef>
              <a:spcAft>
                <a:spcPts val="0"/>
              </a:spcAft>
              <a:buClr>
                <a:schemeClr val="accent1"/>
              </a:buClr>
              <a:buSzPts val="3000"/>
              <a:buNone/>
              <a:defRPr sz="3000">
                <a:solidFill>
                  <a:schemeClr val="accent1"/>
                </a:solidFill>
              </a:defRPr>
            </a:lvl8pPr>
            <a:lvl9pPr lvl="8" algn="l">
              <a:lnSpc>
                <a:spcPct val="115000"/>
              </a:lnSpc>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5" name="Shape 55"/>
        <p:cNvGrpSpPr/>
        <p:nvPr/>
      </p:nvGrpSpPr>
      <p:grpSpPr>
        <a:xfrm>
          <a:off x="0" y="0"/>
          <a:ext cx="0" cy="0"/>
          <a:chOff x="0" y="0"/>
          <a:chExt cx="0" cy="0"/>
        </a:xfrm>
      </p:grpSpPr>
      <p:sp>
        <p:nvSpPr>
          <p:cNvPr id="56" name="Google Shape;56;p48"/>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8"/>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48"/>
          <p:cNvGrpSpPr/>
          <p:nvPr/>
        </p:nvGrpSpPr>
        <p:grpSpPr>
          <a:xfrm>
            <a:off x="284659" y="277661"/>
            <a:ext cx="7532717" cy="895903"/>
            <a:chOff x="0" y="266575"/>
            <a:chExt cx="6046490" cy="1687200"/>
          </a:xfrm>
        </p:grpSpPr>
        <p:sp>
          <p:nvSpPr>
            <p:cNvPr id="59" name="Google Shape;59;p48"/>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8"/>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48"/>
          <p:cNvGrpSpPr/>
          <p:nvPr/>
        </p:nvGrpSpPr>
        <p:grpSpPr>
          <a:xfrm flipH="1" rot="10800000">
            <a:off x="8543953" y="4243733"/>
            <a:ext cx="600055" cy="374899"/>
            <a:chOff x="5211448" y="3165393"/>
            <a:chExt cx="1477967" cy="784800"/>
          </a:xfrm>
        </p:grpSpPr>
        <p:sp>
          <p:nvSpPr>
            <p:cNvPr id="62" name="Google Shape;62;p48"/>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8"/>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48"/>
          <p:cNvGrpSpPr/>
          <p:nvPr/>
        </p:nvGrpSpPr>
        <p:grpSpPr>
          <a:xfrm flipH="1">
            <a:off x="8385351" y="4612318"/>
            <a:ext cx="758573" cy="531131"/>
            <a:chOff x="0" y="266575"/>
            <a:chExt cx="7503194" cy="1687200"/>
          </a:xfrm>
        </p:grpSpPr>
        <p:sp>
          <p:nvSpPr>
            <p:cNvPr id="65" name="Google Shape;65;p48"/>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8"/>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48"/>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68" name="Google Shape;68;p48"/>
          <p:cNvSpPr txBox="1"/>
          <p:nvPr>
            <p:ph idx="1" type="body"/>
          </p:nvPr>
        </p:nvSpPr>
        <p:spPr>
          <a:xfrm>
            <a:off x="1206100" y="1706200"/>
            <a:ext cx="3336900" cy="30648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69" name="Google Shape;69;p48"/>
          <p:cNvSpPr txBox="1"/>
          <p:nvPr>
            <p:ph idx="2" type="body"/>
          </p:nvPr>
        </p:nvSpPr>
        <p:spPr>
          <a:xfrm>
            <a:off x="4896145" y="1706200"/>
            <a:ext cx="3336900" cy="30648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600"/>
              </a:spcBef>
              <a:spcAft>
                <a:spcPts val="0"/>
              </a:spcAft>
              <a:buSzPts val="2000"/>
              <a:buChar char="⊳"/>
              <a:defRPr sz="2000"/>
            </a:lvl1pPr>
            <a:lvl2pPr indent="-355600" lvl="1" marL="914400" algn="l">
              <a:lnSpc>
                <a:spcPct val="115000"/>
              </a:lnSpc>
              <a:spcBef>
                <a:spcPts val="0"/>
              </a:spcBef>
              <a:spcAft>
                <a:spcPts val="0"/>
              </a:spcAft>
              <a:buSzPts val="2000"/>
              <a:buChar char="▸"/>
              <a:defRPr sz="2000"/>
            </a:lvl2pPr>
            <a:lvl3pPr indent="-355600" lvl="2" marL="1371600" algn="l">
              <a:lnSpc>
                <a:spcPct val="115000"/>
              </a:lnSpc>
              <a:spcBef>
                <a:spcPts val="0"/>
              </a:spcBef>
              <a:spcAft>
                <a:spcPts val="0"/>
              </a:spcAft>
              <a:buSzPts val="2000"/>
              <a:buChar char="▸"/>
              <a:defRPr sz="2000"/>
            </a:lvl3pPr>
            <a:lvl4pPr indent="-355600" lvl="3" marL="1828800" algn="l">
              <a:lnSpc>
                <a:spcPct val="115000"/>
              </a:lnSpc>
              <a:spcBef>
                <a:spcPts val="0"/>
              </a:spcBef>
              <a:spcAft>
                <a:spcPts val="0"/>
              </a:spcAft>
              <a:buSzPts val="2000"/>
              <a:buChar char="▸"/>
              <a:defRPr sz="2000"/>
            </a:lvl4pPr>
            <a:lvl5pPr indent="-355600" lvl="4" marL="2286000" algn="l">
              <a:lnSpc>
                <a:spcPct val="115000"/>
              </a:lnSpc>
              <a:spcBef>
                <a:spcPts val="0"/>
              </a:spcBef>
              <a:spcAft>
                <a:spcPts val="0"/>
              </a:spcAft>
              <a:buSzPts val="2000"/>
              <a:buChar char="▸"/>
              <a:defRPr sz="2000"/>
            </a:lvl5pPr>
            <a:lvl6pPr indent="-355600" lvl="5" marL="2743200" algn="l">
              <a:lnSpc>
                <a:spcPct val="115000"/>
              </a:lnSpc>
              <a:spcBef>
                <a:spcPts val="0"/>
              </a:spcBef>
              <a:spcAft>
                <a:spcPts val="0"/>
              </a:spcAft>
              <a:buSzPts val="2000"/>
              <a:buChar char="▸"/>
              <a:defRPr sz="2000"/>
            </a:lvl6pPr>
            <a:lvl7pPr indent="-355600" lvl="6" marL="3200400" algn="l">
              <a:lnSpc>
                <a:spcPct val="115000"/>
              </a:lnSpc>
              <a:spcBef>
                <a:spcPts val="0"/>
              </a:spcBef>
              <a:spcAft>
                <a:spcPts val="0"/>
              </a:spcAft>
              <a:buSzPts val="2000"/>
              <a:buChar char="▸"/>
              <a:defRPr sz="2000"/>
            </a:lvl7pPr>
            <a:lvl8pPr indent="-355600" lvl="7" marL="3657600" algn="l">
              <a:lnSpc>
                <a:spcPct val="115000"/>
              </a:lnSpc>
              <a:spcBef>
                <a:spcPts val="0"/>
              </a:spcBef>
              <a:spcAft>
                <a:spcPts val="0"/>
              </a:spcAft>
              <a:buSzPts val="2000"/>
              <a:buChar char="▸"/>
              <a:defRPr sz="2000"/>
            </a:lvl8pPr>
            <a:lvl9pPr indent="-355600" lvl="8" marL="4114800" algn="l">
              <a:lnSpc>
                <a:spcPct val="115000"/>
              </a:lnSpc>
              <a:spcBef>
                <a:spcPts val="0"/>
              </a:spcBef>
              <a:spcAft>
                <a:spcPts val="0"/>
              </a:spcAft>
              <a:buSzPts val="2000"/>
              <a:buChar char="▸"/>
              <a:defRPr sz="2000"/>
            </a:lvl9pPr>
          </a:lstStyle>
          <a:p/>
        </p:txBody>
      </p:sp>
      <p:sp>
        <p:nvSpPr>
          <p:cNvPr id="70" name="Google Shape;70;p48"/>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1" name="Shape 71"/>
        <p:cNvGrpSpPr/>
        <p:nvPr/>
      </p:nvGrpSpPr>
      <p:grpSpPr>
        <a:xfrm>
          <a:off x="0" y="0"/>
          <a:ext cx="0" cy="0"/>
          <a:chOff x="0" y="0"/>
          <a:chExt cx="0" cy="0"/>
        </a:xfrm>
      </p:grpSpPr>
      <p:grpSp>
        <p:nvGrpSpPr>
          <p:cNvPr id="72" name="Google Shape;72;p49"/>
          <p:cNvGrpSpPr/>
          <p:nvPr/>
        </p:nvGrpSpPr>
        <p:grpSpPr>
          <a:xfrm rot="10800000">
            <a:off x="6904227" y="249339"/>
            <a:ext cx="2034302" cy="2271600"/>
            <a:chOff x="208025" y="2621275"/>
            <a:chExt cx="2034302" cy="2271600"/>
          </a:xfrm>
        </p:grpSpPr>
        <p:sp>
          <p:nvSpPr>
            <p:cNvPr id="73" name="Google Shape;73;p49"/>
            <p:cNvSpPr/>
            <p:nvPr/>
          </p:nvSpPr>
          <p:spPr>
            <a:xfrm flipH="1" rot="-5400000">
              <a:off x="89375" y="2739925"/>
              <a:ext cx="2271600" cy="2034300"/>
            </a:xfrm>
            <a:prstGeom prst="parallelogram">
              <a:avLst>
                <a:gd fmla="val 22770" name="adj"/>
              </a:avLst>
            </a:prstGeom>
            <a:gradFill>
              <a:gsLst>
                <a:gs pos="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9"/>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 name="Google Shape;75;p49"/>
          <p:cNvGrpSpPr/>
          <p:nvPr/>
        </p:nvGrpSpPr>
        <p:grpSpPr>
          <a:xfrm>
            <a:off x="208025" y="2621275"/>
            <a:ext cx="2034302" cy="2271600"/>
            <a:chOff x="208025" y="2621275"/>
            <a:chExt cx="2034302" cy="2271600"/>
          </a:xfrm>
        </p:grpSpPr>
        <p:sp>
          <p:nvSpPr>
            <p:cNvPr id="76" name="Google Shape;76;p49"/>
            <p:cNvSpPr/>
            <p:nvPr/>
          </p:nvSpPr>
          <p:spPr>
            <a:xfrm flipH="1" rot="-5400000">
              <a:off x="89375" y="2739925"/>
              <a:ext cx="2271600" cy="2034300"/>
            </a:xfrm>
            <a:prstGeom prst="parallelogram">
              <a:avLst>
                <a:gd fmla="val 22770" name="adj"/>
              </a:avLst>
            </a:prstGeom>
            <a:gradFill>
              <a:gsLst>
                <a:gs pos="0">
                  <a:schemeClr val="accent1"/>
                </a:gs>
                <a:gs pos="29000">
                  <a:schemeClr val="accent2"/>
                </a:gs>
                <a:gs pos="100000">
                  <a:schemeClr val="accent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9"/>
            <p:cNvSpPr/>
            <p:nvPr/>
          </p:nvSpPr>
          <p:spPr>
            <a:xfrm rot="10800000">
              <a:off x="617527" y="4047646"/>
              <a:ext cx="1624800" cy="380700"/>
            </a:xfrm>
            <a:prstGeom prst="rtTriangle">
              <a:avLst/>
            </a:pr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49"/>
          <p:cNvSpPr/>
          <p:nvPr/>
        </p:nvSpPr>
        <p:spPr>
          <a:xfrm flipH="1" rot="10800000">
            <a:off x="624300" y="1092075"/>
            <a:ext cx="7895400" cy="2959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9"/>
          <p:cNvSpPr/>
          <p:nvPr/>
        </p:nvSpPr>
        <p:spPr>
          <a:xfrm>
            <a:off x="4209475" y="728032"/>
            <a:ext cx="725100" cy="725100"/>
          </a:xfrm>
          <a:prstGeom prst="rect">
            <a:avLst/>
          </a:prstGeom>
          <a:gradFill>
            <a:gsLst>
              <a:gs pos="0">
                <a:srgbClr val="4F5876"/>
              </a:gs>
              <a:gs pos="100000">
                <a:srgbClr val="1D1F25"/>
              </a:gs>
            </a:gsLst>
            <a:lin ang="1619866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80" name="Google Shape;80;p49"/>
          <p:cNvSpPr txBox="1"/>
          <p:nvPr>
            <p:ph idx="1" type="body"/>
          </p:nvPr>
        </p:nvSpPr>
        <p:spPr>
          <a:xfrm>
            <a:off x="1262175" y="1553800"/>
            <a:ext cx="6619800" cy="2035800"/>
          </a:xfrm>
          <a:prstGeom prst="rect">
            <a:avLst/>
          </a:prstGeom>
          <a:noFill/>
          <a:ln>
            <a:noFill/>
          </a:ln>
        </p:spPr>
        <p:txBody>
          <a:bodyPr anchorCtr="0" anchor="ctr" bIns="0" lIns="0" spcFirstLastPara="1" rIns="0" wrap="square" tIns="0">
            <a:noAutofit/>
          </a:bodyPr>
          <a:lstStyle>
            <a:lvl1pPr indent="-419100" lvl="0" marL="457200" algn="ctr">
              <a:lnSpc>
                <a:spcPct val="100000"/>
              </a:lnSpc>
              <a:spcBef>
                <a:spcPts val="600"/>
              </a:spcBef>
              <a:spcAft>
                <a:spcPts val="0"/>
              </a:spcAft>
              <a:buSzPts val="3000"/>
              <a:buChar char="⊳"/>
              <a:defRPr sz="3000"/>
            </a:lvl1pPr>
            <a:lvl2pPr indent="-419100" lvl="1" marL="914400" algn="ctr">
              <a:lnSpc>
                <a:spcPct val="100000"/>
              </a:lnSpc>
              <a:spcBef>
                <a:spcPts val="0"/>
              </a:spcBef>
              <a:spcAft>
                <a:spcPts val="0"/>
              </a:spcAft>
              <a:buSzPts val="3000"/>
              <a:buChar char="▸"/>
              <a:defRPr sz="3000"/>
            </a:lvl2pPr>
            <a:lvl3pPr indent="-419100" lvl="2" marL="1371600" algn="ctr">
              <a:lnSpc>
                <a:spcPct val="100000"/>
              </a:lnSpc>
              <a:spcBef>
                <a:spcPts val="0"/>
              </a:spcBef>
              <a:spcAft>
                <a:spcPts val="0"/>
              </a:spcAft>
              <a:buSzPts val="3000"/>
              <a:buChar char="▸"/>
              <a:defRPr sz="3000"/>
            </a:lvl3pPr>
            <a:lvl4pPr indent="-419100" lvl="3" marL="1828800" algn="ctr">
              <a:lnSpc>
                <a:spcPct val="100000"/>
              </a:lnSpc>
              <a:spcBef>
                <a:spcPts val="0"/>
              </a:spcBef>
              <a:spcAft>
                <a:spcPts val="0"/>
              </a:spcAft>
              <a:buSzPts val="3000"/>
              <a:buChar char="▸"/>
              <a:defRPr sz="3000"/>
            </a:lvl4pPr>
            <a:lvl5pPr indent="-419100" lvl="4" marL="2286000" algn="ctr">
              <a:lnSpc>
                <a:spcPct val="100000"/>
              </a:lnSpc>
              <a:spcBef>
                <a:spcPts val="0"/>
              </a:spcBef>
              <a:spcAft>
                <a:spcPts val="0"/>
              </a:spcAft>
              <a:buSzPts val="3000"/>
              <a:buChar char="▸"/>
              <a:defRPr sz="3000"/>
            </a:lvl5pPr>
            <a:lvl6pPr indent="-419100" lvl="5" marL="2743200" algn="ctr">
              <a:lnSpc>
                <a:spcPct val="100000"/>
              </a:lnSpc>
              <a:spcBef>
                <a:spcPts val="0"/>
              </a:spcBef>
              <a:spcAft>
                <a:spcPts val="0"/>
              </a:spcAft>
              <a:buSzPts val="3000"/>
              <a:buChar char="▸"/>
              <a:defRPr sz="3000"/>
            </a:lvl6pPr>
            <a:lvl7pPr indent="-419100" lvl="6" marL="3200400" algn="ctr">
              <a:lnSpc>
                <a:spcPct val="100000"/>
              </a:lnSpc>
              <a:spcBef>
                <a:spcPts val="0"/>
              </a:spcBef>
              <a:spcAft>
                <a:spcPts val="0"/>
              </a:spcAft>
              <a:buSzPts val="3000"/>
              <a:buChar char="▸"/>
              <a:defRPr sz="3000"/>
            </a:lvl7pPr>
            <a:lvl8pPr indent="-419100" lvl="7" marL="3657600" algn="ctr">
              <a:lnSpc>
                <a:spcPct val="100000"/>
              </a:lnSpc>
              <a:spcBef>
                <a:spcPts val="0"/>
              </a:spcBef>
              <a:spcAft>
                <a:spcPts val="0"/>
              </a:spcAft>
              <a:buSzPts val="3000"/>
              <a:buChar char="▸"/>
              <a:defRPr sz="3000"/>
            </a:lvl8pPr>
            <a:lvl9pPr indent="-419100" lvl="8" marL="4114800" algn="ctr">
              <a:lnSpc>
                <a:spcPct val="100000"/>
              </a:lnSpc>
              <a:spcBef>
                <a:spcPts val="0"/>
              </a:spcBef>
              <a:spcAft>
                <a:spcPts val="0"/>
              </a:spcAft>
              <a:buSzPts val="3000"/>
              <a:buChar char="▸"/>
              <a:defRPr sz="3000"/>
            </a:lvl9pPr>
          </a:lstStyle>
          <a:p/>
        </p:txBody>
      </p:sp>
      <p:sp>
        <p:nvSpPr>
          <p:cNvPr id="81" name="Google Shape;81;p49"/>
          <p:cNvSpPr txBox="1"/>
          <p:nvPr/>
        </p:nvSpPr>
        <p:spPr>
          <a:xfrm>
            <a:off x="4209450" y="855225"/>
            <a:ext cx="725100" cy="47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lt1"/>
                </a:solidFill>
                <a:latin typeface="Encode Sans Semi Condensed"/>
                <a:ea typeface="Encode Sans Semi Condensed"/>
                <a:cs typeface="Encode Sans Semi Condensed"/>
                <a:sym typeface="Encode Sans Semi Condensed"/>
              </a:rPr>
              <a:t>“</a:t>
            </a:r>
            <a:endParaRPr b="1" i="0" sz="60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82" name="Google Shape;82;p49"/>
          <p:cNvSpPr txBox="1"/>
          <p:nvPr>
            <p:ph idx="12" type="sldNum"/>
          </p:nvPr>
        </p:nvSpPr>
        <p:spPr>
          <a:xfrm>
            <a:off x="4329300" y="4612325"/>
            <a:ext cx="485400" cy="5310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83" name="Shape 83"/>
        <p:cNvGrpSpPr/>
        <p:nvPr/>
      </p:nvGrpSpPr>
      <p:grpSpPr>
        <a:xfrm>
          <a:off x="0" y="0"/>
          <a:ext cx="0" cy="0"/>
          <a:chOff x="0" y="0"/>
          <a:chExt cx="0" cy="0"/>
        </a:xfrm>
      </p:grpSpPr>
      <p:sp>
        <p:nvSpPr>
          <p:cNvPr id="84" name="Google Shape;84;p50"/>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0"/>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50"/>
          <p:cNvGrpSpPr/>
          <p:nvPr/>
        </p:nvGrpSpPr>
        <p:grpSpPr>
          <a:xfrm>
            <a:off x="284659" y="277661"/>
            <a:ext cx="7532717" cy="895903"/>
            <a:chOff x="0" y="266575"/>
            <a:chExt cx="6046490" cy="1687200"/>
          </a:xfrm>
        </p:grpSpPr>
        <p:sp>
          <p:nvSpPr>
            <p:cNvPr id="87" name="Google Shape;87;p50"/>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0"/>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50"/>
          <p:cNvGrpSpPr/>
          <p:nvPr/>
        </p:nvGrpSpPr>
        <p:grpSpPr>
          <a:xfrm flipH="1" rot="10800000">
            <a:off x="8543953" y="4243733"/>
            <a:ext cx="600055" cy="374899"/>
            <a:chOff x="5211448" y="3165393"/>
            <a:chExt cx="1477967" cy="784800"/>
          </a:xfrm>
        </p:grpSpPr>
        <p:sp>
          <p:nvSpPr>
            <p:cNvPr id="90" name="Google Shape;90;p50"/>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0"/>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50"/>
          <p:cNvGrpSpPr/>
          <p:nvPr/>
        </p:nvGrpSpPr>
        <p:grpSpPr>
          <a:xfrm flipH="1">
            <a:off x="8385351" y="4612318"/>
            <a:ext cx="758573" cy="531131"/>
            <a:chOff x="0" y="266575"/>
            <a:chExt cx="7503194" cy="1687200"/>
          </a:xfrm>
        </p:grpSpPr>
        <p:sp>
          <p:nvSpPr>
            <p:cNvPr id="93" name="Google Shape;93;p50"/>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0"/>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50"/>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96" name="Google Shape;96;p50"/>
          <p:cNvSpPr txBox="1"/>
          <p:nvPr>
            <p:ph idx="1" type="body"/>
          </p:nvPr>
        </p:nvSpPr>
        <p:spPr>
          <a:xfrm>
            <a:off x="1201800" y="1706200"/>
            <a:ext cx="2147400" cy="3064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7" name="Google Shape;97;p50"/>
          <p:cNvSpPr txBox="1"/>
          <p:nvPr>
            <p:ph idx="2" type="body"/>
          </p:nvPr>
        </p:nvSpPr>
        <p:spPr>
          <a:xfrm>
            <a:off x="3643672" y="1706200"/>
            <a:ext cx="2147400" cy="3064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8" name="Google Shape;98;p50"/>
          <p:cNvSpPr txBox="1"/>
          <p:nvPr>
            <p:ph idx="3" type="body"/>
          </p:nvPr>
        </p:nvSpPr>
        <p:spPr>
          <a:xfrm>
            <a:off x="6085544" y="1706200"/>
            <a:ext cx="2147400" cy="30648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sz="1800"/>
            </a:lvl1pPr>
            <a:lvl2pPr indent="-342900" lvl="1" marL="914400" algn="l">
              <a:lnSpc>
                <a:spcPct val="115000"/>
              </a:lnSpc>
              <a:spcBef>
                <a:spcPts val="0"/>
              </a:spcBef>
              <a:spcAft>
                <a:spcPts val="0"/>
              </a:spcAft>
              <a:buSzPts val="1800"/>
              <a:buChar char="▸"/>
              <a:defRPr sz="1800"/>
            </a:lvl2pPr>
            <a:lvl3pPr indent="-342900" lvl="2" marL="1371600" algn="l">
              <a:lnSpc>
                <a:spcPct val="115000"/>
              </a:lnSpc>
              <a:spcBef>
                <a:spcPts val="0"/>
              </a:spcBef>
              <a:spcAft>
                <a:spcPts val="0"/>
              </a:spcAft>
              <a:buSzPts val="1800"/>
              <a:buChar char="▸"/>
              <a:defRPr sz="1800"/>
            </a:lvl3pPr>
            <a:lvl4pPr indent="-342900" lvl="3" marL="1828800" algn="l">
              <a:lnSpc>
                <a:spcPct val="115000"/>
              </a:lnSpc>
              <a:spcBef>
                <a:spcPts val="0"/>
              </a:spcBef>
              <a:spcAft>
                <a:spcPts val="0"/>
              </a:spcAft>
              <a:buSzPts val="1800"/>
              <a:buChar char="▸"/>
              <a:defRPr sz="1800"/>
            </a:lvl4pPr>
            <a:lvl5pPr indent="-342900" lvl="4" marL="2286000" algn="l">
              <a:lnSpc>
                <a:spcPct val="115000"/>
              </a:lnSpc>
              <a:spcBef>
                <a:spcPts val="0"/>
              </a:spcBef>
              <a:spcAft>
                <a:spcPts val="0"/>
              </a:spcAft>
              <a:buSzPts val="1800"/>
              <a:buChar char="▸"/>
              <a:defRPr sz="1800"/>
            </a:lvl5pPr>
            <a:lvl6pPr indent="-342900" lvl="5" marL="2743200" algn="l">
              <a:lnSpc>
                <a:spcPct val="115000"/>
              </a:lnSpc>
              <a:spcBef>
                <a:spcPts val="0"/>
              </a:spcBef>
              <a:spcAft>
                <a:spcPts val="0"/>
              </a:spcAft>
              <a:buSzPts val="1800"/>
              <a:buChar char="▸"/>
              <a:defRPr sz="1800"/>
            </a:lvl6pPr>
            <a:lvl7pPr indent="-342900" lvl="6" marL="3200400" algn="l">
              <a:lnSpc>
                <a:spcPct val="115000"/>
              </a:lnSpc>
              <a:spcBef>
                <a:spcPts val="0"/>
              </a:spcBef>
              <a:spcAft>
                <a:spcPts val="0"/>
              </a:spcAft>
              <a:buSzPts val="1800"/>
              <a:buChar char="▸"/>
              <a:defRPr sz="1800"/>
            </a:lvl7pPr>
            <a:lvl8pPr indent="-342900" lvl="7" marL="3657600" algn="l">
              <a:lnSpc>
                <a:spcPct val="115000"/>
              </a:lnSpc>
              <a:spcBef>
                <a:spcPts val="0"/>
              </a:spcBef>
              <a:spcAft>
                <a:spcPts val="0"/>
              </a:spcAft>
              <a:buSzPts val="1800"/>
              <a:buChar char="▸"/>
              <a:defRPr sz="1800"/>
            </a:lvl8pPr>
            <a:lvl9pPr indent="-342900" lvl="8" marL="4114800" algn="l">
              <a:lnSpc>
                <a:spcPct val="115000"/>
              </a:lnSpc>
              <a:spcBef>
                <a:spcPts val="0"/>
              </a:spcBef>
              <a:spcAft>
                <a:spcPts val="0"/>
              </a:spcAft>
              <a:buSzPts val="1800"/>
              <a:buChar char="▸"/>
              <a:defRPr sz="1800"/>
            </a:lvl9pPr>
          </a:lstStyle>
          <a:p/>
        </p:txBody>
      </p:sp>
      <p:sp>
        <p:nvSpPr>
          <p:cNvPr id="99" name="Google Shape;99;p50"/>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51"/>
          <p:cNvSpPr/>
          <p:nvPr/>
        </p:nvSpPr>
        <p:spPr>
          <a:xfrm flipH="1" rot="-5400000">
            <a:off x="112050" y="481364"/>
            <a:ext cx="9777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1"/>
          <p:cNvSpPr/>
          <p:nvPr/>
        </p:nvSpPr>
        <p:spPr>
          <a:xfrm rot="10800000">
            <a:off x="278209" y="1169850"/>
            <a:ext cx="927900" cy="2979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 name="Google Shape;103;p51"/>
          <p:cNvGrpSpPr/>
          <p:nvPr/>
        </p:nvGrpSpPr>
        <p:grpSpPr>
          <a:xfrm>
            <a:off x="284659" y="277661"/>
            <a:ext cx="7532717" cy="895903"/>
            <a:chOff x="0" y="266575"/>
            <a:chExt cx="6046490" cy="1687200"/>
          </a:xfrm>
        </p:grpSpPr>
        <p:sp>
          <p:nvSpPr>
            <p:cNvPr id="104" name="Google Shape;104;p51"/>
            <p:cNvSpPr/>
            <p:nvPr/>
          </p:nvSpPr>
          <p:spPr>
            <a:xfrm flipH="1" rot="10800000">
              <a:off x="0" y="266575"/>
              <a:ext cx="5867700" cy="16872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1"/>
            <p:cNvSpPr/>
            <p:nvPr/>
          </p:nvSpPr>
          <p:spPr>
            <a:xfrm rot="10800000">
              <a:off x="5864390" y="266658"/>
              <a:ext cx="182100" cy="1684500"/>
            </a:xfrm>
            <a:prstGeom prst="triangle">
              <a:avLst>
                <a:gd fmla="val 100000" name="adj"/>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 name="Google Shape;106;p51"/>
          <p:cNvGrpSpPr/>
          <p:nvPr/>
        </p:nvGrpSpPr>
        <p:grpSpPr>
          <a:xfrm flipH="1" rot="10800000">
            <a:off x="8543953" y="4243733"/>
            <a:ext cx="600055" cy="374899"/>
            <a:chOff x="5211448" y="3165393"/>
            <a:chExt cx="1477967" cy="784800"/>
          </a:xfrm>
        </p:grpSpPr>
        <p:sp>
          <p:nvSpPr>
            <p:cNvPr id="107" name="Google Shape;107;p51"/>
            <p:cNvSpPr/>
            <p:nvPr/>
          </p:nvSpPr>
          <p:spPr>
            <a:xfrm flipH="1" rot="-5400000">
              <a:off x="5558565" y="2819343"/>
              <a:ext cx="784800" cy="1476900"/>
            </a:xfrm>
            <a:prstGeom prst="triangle">
              <a:avLst>
                <a:gd fmla="val 50000" name="adj"/>
              </a:avLst>
            </a:pr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1"/>
            <p:cNvSpPr/>
            <p:nvPr/>
          </p:nvSpPr>
          <p:spPr>
            <a:xfrm flipH="1" rot="10800000">
              <a:off x="5211448" y="3169975"/>
              <a:ext cx="1477800" cy="3897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51"/>
          <p:cNvGrpSpPr/>
          <p:nvPr/>
        </p:nvGrpSpPr>
        <p:grpSpPr>
          <a:xfrm flipH="1">
            <a:off x="8385351" y="4612318"/>
            <a:ext cx="758573" cy="531131"/>
            <a:chOff x="0" y="266575"/>
            <a:chExt cx="7503194" cy="1687200"/>
          </a:xfrm>
        </p:grpSpPr>
        <p:sp>
          <p:nvSpPr>
            <p:cNvPr id="110" name="Google Shape;110;p51"/>
            <p:cNvSpPr/>
            <p:nvPr/>
          </p:nvSpPr>
          <p:spPr>
            <a:xfrm flipH="1" rot="10800000">
              <a:off x="0" y="266575"/>
              <a:ext cx="5867700" cy="1687200"/>
            </a:xfrm>
            <a:prstGeom prst="rect">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1"/>
            <p:cNvSpPr/>
            <p:nvPr/>
          </p:nvSpPr>
          <p:spPr>
            <a:xfrm rot="10800000">
              <a:off x="5808794" y="266660"/>
              <a:ext cx="1694400" cy="1684500"/>
            </a:xfrm>
            <a:prstGeom prst="triangle">
              <a:avLst>
                <a:gd fmla="val 100000" name="adj"/>
              </a:avLst>
            </a:prstGeom>
            <a:gradFill>
              <a:gsLst>
                <a:gs pos="0">
                  <a:schemeClr val="accent1"/>
                </a:gs>
                <a:gs pos="100000">
                  <a:schemeClr val="accen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51"/>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13" name="Google Shape;113;p51"/>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52"/>
          <p:cNvSpPr/>
          <p:nvPr/>
        </p:nvSpPr>
        <p:spPr>
          <a:xfrm rot="5400000">
            <a:off x="8234561" y="4139455"/>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2"/>
          <p:cNvSpPr/>
          <p:nvPr/>
        </p:nvSpPr>
        <p:spPr>
          <a:xfrm flipH="1" rot="10800000">
            <a:off x="7937900"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2"/>
          <p:cNvSpPr/>
          <p:nvPr/>
        </p:nvSpPr>
        <p:spPr>
          <a:xfrm flipH="1" rot="-5400000">
            <a:off x="292350" y="4139455"/>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2"/>
          <p:cNvSpPr/>
          <p:nvPr/>
        </p:nvSpPr>
        <p:spPr>
          <a:xfrm rot="10800000">
            <a:off x="278211" y="4795467"/>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2"/>
          <p:cNvSpPr/>
          <p:nvPr/>
        </p:nvSpPr>
        <p:spPr>
          <a:xfrm flipH="1" rot="10800000">
            <a:off x="281975" y="4232425"/>
            <a:ext cx="8580000" cy="5655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2"/>
          <p:cNvSpPr txBox="1"/>
          <p:nvPr>
            <p:ph idx="1" type="body"/>
          </p:nvPr>
        </p:nvSpPr>
        <p:spPr>
          <a:xfrm>
            <a:off x="282000" y="4232425"/>
            <a:ext cx="8580000" cy="565500"/>
          </a:xfrm>
          <a:prstGeom prst="rect">
            <a:avLst/>
          </a:prstGeom>
          <a:noFill/>
          <a:ln>
            <a:noFill/>
          </a:ln>
        </p:spPr>
        <p:txBody>
          <a:bodyPr anchorCtr="0" anchor="ctr" bIns="0" lIns="0" spcFirstLastPara="1" rIns="0" wrap="square" tIns="0">
            <a:noAutofit/>
          </a:bodyPr>
          <a:lstStyle>
            <a:lvl1pPr indent="-228600" lvl="0" marL="457200" algn="ctr">
              <a:lnSpc>
                <a:spcPct val="115000"/>
              </a:lnSpc>
              <a:spcBef>
                <a:spcPts val="360"/>
              </a:spcBef>
              <a:spcAft>
                <a:spcPts val="0"/>
              </a:spcAft>
              <a:buSzPts val="1600"/>
              <a:buNone/>
              <a:defRPr sz="1600"/>
            </a:lvl1pPr>
          </a:lstStyle>
          <a:p/>
        </p:txBody>
      </p:sp>
      <p:sp>
        <p:nvSpPr>
          <p:cNvPr id="121" name="Google Shape;121;p52"/>
          <p:cNvSpPr txBox="1"/>
          <p:nvPr>
            <p:ph idx="12" type="sldNum"/>
          </p:nvPr>
        </p:nvSpPr>
        <p:spPr>
          <a:xfrm>
            <a:off x="4327150" y="4797925"/>
            <a:ext cx="485400" cy="3453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Encode Sans Semi Condensed SemiBold"/>
                <a:ea typeface="Encode Sans Semi Condensed SemiBold"/>
                <a:cs typeface="Encode Sans Semi Condensed SemiBold"/>
                <a:sym typeface="Encode Sans Semi Condensed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lvl="1"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lvl="2"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lvl="3"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lvl="4"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lvl="5"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lvl="6"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lvl="7"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lvl="8" marR="0" rtl="0" algn="l">
              <a:lnSpc>
                <a:spcPct val="90000"/>
              </a:lnSpc>
              <a:spcBef>
                <a:spcPts val="0"/>
              </a:spcBef>
              <a:spcAft>
                <a:spcPts val="0"/>
              </a:spcAft>
              <a:buClr>
                <a:schemeClr val="lt1"/>
              </a:buClr>
              <a:buSzPts val="3200"/>
              <a:buFont typeface="Encode Sans Semi Condensed SemiBold"/>
              <a:buNone/>
              <a:defRPr b="0" i="0" sz="32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p:txBody>
      </p:sp>
      <p:sp>
        <p:nvSpPr>
          <p:cNvPr id="7" name="Google Shape;7;p43"/>
          <p:cNvSpPr txBox="1"/>
          <p:nvPr>
            <p:ph idx="1" type="body"/>
          </p:nvPr>
        </p:nvSpPr>
        <p:spPr>
          <a:xfrm>
            <a:off x="1470125" y="1553800"/>
            <a:ext cx="6915300" cy="30648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1pPr>
            <a:lvl2pPr indent="-317500" lvl="1" marL="914400" marR="0" rtl="0" algn="l">
              <a:lnSpc>
                <a:spcPct val="115000"/>
              </a:lnSpc>
              <a:spcBef>
                <a:spcPts val="0"/>
              </a:spcBef>
              <a:spcAft>
                <a:spcPts val="0"/>
              </a:spcAft>
              <a:buClr>
                <a:schemeClr val="accent1"/>
              </a:buClr>
              <a:buSzPts val="1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2pPr>
            <a:lvl3pPr indent="-317500" lvl="2" marL="1371600" marR="0" rtl="0" algn="l">
              <a:lnSpc>
                <a:spcPct val="115000"/>
              </a:lnSpc>
              <a:spcBef>
                <a:spcPts val="0"/>
              </a:spcBef>
              <a:spcAft>
                <a:spcPts val="0"/>
              </a:spcAft>
              <a:buClr>
                <a:schemeClr val="accent1"/>
              </a:buClr>
              <a:buSzPts val="1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3pPr>
            <a:lvl4pPr indent="-317500" lvl="3" marL="1828800" marR="0" rtl="0" algn="l">
              <a:lnSpc>
                <a:spcPct val="115000"/>
              </a:lnSpc>
              <a:spcBef>
                <a:spcPts val="0"/>
              </a:spcBef>
              <a:spcAft>
                <a:spcPts val="0"/>
              </a:spcAft>
              <a:buClr>
                <a:schemeClr val="accent1"/>
              </a:buClr>
              <a:buSzPts val="1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4pPr>
            <a:lvl5pPr indent="-381000" lvl="4" marL="22860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5pPr>
            <a:lvl6pPr indent="-381000" lvl="5" marL="27432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6pPr>
            <a:lvl7pPr indent="-381000" lvl="6" marL="32004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7pPr>
            <a:lvl8pPr indent="-381000" lvl="7" marL="36576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8pPr>
            <a:lvl9pPr indent="-381000" lvl="8" marL="4114800" marR="0" rtl="0" algn="l">
              <a:lnSpc>
                <a:spcPct val="115000"/>
              </a:lnSpc>
              <a:spcBef>
                <a:spcPts val="0"/>
              </a:spcBef>
              <a:spcAft>
                <a:spcPts val="0"/>
              </a:spcAft>
              <a:buClr>
                <a:schemeClr val="dk1"/>
              </a:buClr>
              <a:buSzPts val="2400"/>
              <a:buFont typeface="Encode Sans Semi Condensed Light"/>
              <a:buChar char="▸"/>
              <a:defRPr b="0" i="0" sz="2400" u="none" cap="none" strike="noStrike">
                <a:solidFill>
                  <a:schemeClr val="dk1"/>
                </a:solidFill>
                <a:latin typeface="Encode Sans Semi Condensed Light"/>
                <a:ea typeface="Encode Sans Semi Condensed Light"/>
                <a:cs typeface="Encode Sans Semi Condensed Light"/>
                <a:sym typeface="Encode Sans Semi Condensed Light"/>
              </a:defRPr>
            </a:lvl9pPr>
          </a:lstStyle>
          <a:p/>
        </p:txBody>
      </p:sp>
      <p:sp>
        <p:nvSpPr>
          <p:cNvPr id="8" name="Google Shape;8;p4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Encode Sans Semi Condensed SemiBold"/>
                <a:ea typeface="Encode Sans Semi Condensed SemiBold"/>
                <a:cs typeface="Encode Sans Semi Condensed SemiBold"/>
                <a:sym typeface="Encode Sans Semi Condensed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
          <p:cNvSpPr txBox="1"/>
          <p:nvPr>
            <p:ph type="ctrTitle"/>
          </p:nvPr>
        </p:nvSpPr>
        <p:spPr>
          <a:xfrm>
            <a:off x="1101000" y="1278675"/>
            <a:ext cx="6942000" cy="16659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SzPts val="6000"/>
              <a:buNone/>
            </a:pPr>
            <a:r>
              <a:rPr lang="en" sz="4800"/>
              <a:t>Predicting Wage by Club &amp; Player Attributes</a:t>
            </a:r>
            <a:endParaRPr sz="4800"/>
          </a:p>
        </p:txBody>
      </p:sp>
      <p:sp>
        <p:nvSpPr>
          <p:cNvPr id="127" name="Google Shape;127;p1"/>
          <p:cNvSpPr txBox="1"/>
          <p:nvPr/>
        </p:nvSpPr>
        <p:spPr>
          <a:xfrm>
            <a:off x="644225" y="3088150"/>
            <a:ext cx="7853400" cy="98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Encode Sans Semi Condensed Light"/>
                <a:ea typeface="Encode Sans Semi Condensed Light"/>
                <a:cs typeface="Encode Sans Semi Condensed Light"/>
                <a:sym typeface="Encode Sans Semi Condensed Light"/>
              </a:rPr>
              <a:t>Justo Garcia	Miranda Heyer 	James Kistner	  Cady Stringer</a:t>
            </a:r>
            <a:endParaRPr b="0" i="0" sz="1800" u="none" cap="none" strike="noStrike">
              <a:solidFill>
                <a:srgbClr val="000000"/>
              </a:solidFill>
              <a:latin typeface="Encode Sans Semi Condensed Light"/>
              <a:ea typeface="Encode Sans Semi Condensed Light"/>
              <a:cs typeface="Encode Sans Semi Condensed Light"/>
              <a:sym typeface="Encode Sans Semi Condensed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Data Cleaning</a:t>
            </a:r>
            <a:endParaRPr/>
          </a:p>
        </p:txBody>
      </p:sp>
      <p:sp>
        <p:nvSpPr>
          <p:cNvPr id="205" name="Google Shape;205;p10"/>
          <p:cNvSpPr txBox="1"/>
          <p:nvPr>
            <p:ph idx="1" type="body"/>
          </p:nvPr>
        </p:nvSpPr>
        <p:spPr>
          <a:xfrm>
            <a:off x="1206100" y="1438100"/>
            <a:ext cx="7026900" cy="3642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600"/>
              </a:spcBef>
              <a:spcAft>
                <a:spcPts val="0"/>
              </a:spcAft>
              <a:buSzPts val="1800"/>
              <a:buChar char="⊳"/>
            </a:pPr>
            <a:r>
              <a:rPr lang="en" sz="1800"/>
              <a:t>Remove unneeded columns</a:t>
            </a:r>
            <a:endParaRPr sz="1800"/>
          </a:p>
          <a:p>
            <a:pPr indent="-342900" lvl="1" marL="914400" rtl="0" algn="l">
              <a:lnSpc>
                <a:spcPct val="115000"/>
              </a:lnSpc>
              <a:spcBef>
                <a:spcPts val="0"/>
              </a:spcBef>
              <a:spcAft>
                <a:spcPts val="0"/>
              </a:spcAft>
              <a:buSzPts val="1800"/>
              <a:buChar char="▸"/>
            </a:pPr>
            <a:r>
              <a:rPr lang="en" sz="1800"/>
              <a:t>Row #, ID #, Value, Release Clause, Name, Photo, Flag, Club Logo, Special, Body Type, Real Face, Jersey #, Loaned From, Joined Date  </a:t>
            </a:r>
            <a:endParaRPr sz="1800"/>
          </a:p>
          <a:p>
            <a:pPr indent="-342900" lvl="0" marL="457200" rtl="0" algn="l">
              <a:lnSpc>
                <a:spcPct val="115000"/>
              </a:lnSpc>
              <a:spcBef>
                <a:spcPts val="0"/>
              </a:spcBef>
              <a:spcAft>
                <a:spcPts val="0"/>
              </a:spcAft>
              <a:buSzPts val="1800"/>
              <a:buChar char="⊳"/>
            </a:pPr>
            <a:r>
              <a:rPr lang="en" sz="1800"/>
              <a:t>Removed symbols/letters in numeric columns</a:t>
            </a:r>
            <a:endParaRPr sz="1800"/>
          </a:p>
          <a:p>
            <a:pPr indent="-342900" lvl="1" marL="914400" rtl="0" algn="l">
              <a:lnSpc>
                <a:spcPct val="115000"/>
              </a:lnSpc>
              <a:spcBef>
                <a:spcPts val="0"/>
              </a:spcBef>
              <a:spcAft>
                <a:spcPts val="0"/>
              </a:spcAft>
              <a:buSzPts val="1800"/>
              <a:buChar char="▸"/>
            </a:pPr>
            <a:r>
              <a:rPr lang="en" sz="1800"/>
              <a:t>Wage &amp; weight</a:t>
            </a:r>
            <a:endParaRPr sz="1800"/>
          </a:p>
          <a:p>
            <a:pPr indent="-342900" lvl="1" marL="914400" rtl="0" algn="l">
              <a:lnSpc>
                <a:spcPct val="115000"/>
              </a:lnSpc>
              <a:spcBef>
                <a:spcPts val="0"/>
              </a:spcBef>
              <a:spcAft>
                <a:spcPts val="0"/>
              </a:spcAft>
              <a:buSzPts val="1800"/>
              <a:buChar char="▸"/>
            </a:pPr>
            <a:r>
              <a:rPr lang="en" sz="1800"/>
              <a:t>Height to inches function removes apostrophe, replaces it with decimal and changes it to inches 5’11  to 71 inches</a:t>
            </a:r>
            <a:endParaRPr sz="1800"/>
          </a:p>
          <a:p>
            <a:pPr indent="-342900" lvl="0" marL="457200" rtl="0" algn="l">
              <a:lnSpc>
                <a:spcPct val="115000"/>
              </a:lnSpc>
              <a:spcBef>
                <a:spcPts val="0"/>
              </a:spcBef>
              <a:spcAft>
                <a:spcPts val="0"/>
              </a:spcAft>
              <a:buSzPts val="1800"/>
              <a:buChar char="⊳"/>
            </a:pPr>
            <a:r>
              <a:rPr lang="en" sz="1800"/>
              <a:t>Factoring</a:t>
            </a:r>
            <a:endParaRPr sz="1800"/>
          </a:p>
          <a:p>
            <a:pPr indent="-342900" lvl="1" marL="914400" rtl="0" algn="l">
              <a:lnSpc>
                <a:spcPct val="115000"/>
              </a:lnSpc>
              <a:spcBef>
                <a:spcPts val="0"/>
              </a:spcBef>
              <a:spcAft>
                <a:spcPts val="0"/>
              </a:spcAft>
              <a:buSzPts val="1800"/>
              <a:buChar char="▸"/>
            </a:pPr>
            <a:r>
              <a:rPr lang="en" sz="1800"/>
              <a:t>Over 200 countries, so we changed countries to continents by a right_join</a:t>
            </a:r>
            <a:endParaRPr sz="1800"/>
          </a:p>
          <a:p>
            <a:pPr indent="-342900" lvl="1" marL="914400" rtl="0" algn="l">
              <a:lnSpc>
                <a:spcPct val="115000"/>
              </a:lnSpc>
              <a:spcBef>
                <a:spcPts val="0"/>
              </a:spcBef>
              <a:spcAft>
                <a:spcPts val="0"/>
              </a:spcAft>
              <a:buSzPts val="1800"/>
              <a:buChar char="▸"/>
            </a:pPr>
            <a:r>
              <a:rPr lang="en" sz="1800"/>
              <a:t>Factored clubs into top 28 &amp; other</a:t>
            </a:r>
            <a:endParaRPr sz="1800"/>
          </a:p>
          <a:p>
            <a:pPr indent="0" lvl="0" marL="0" rtl="0" algn="l">
              <a:lnSpc>
                <a:spcPct val="115000"/>
              </a:lnSpc>
              <a:spcBef>
                <a:spcPts val="600"/>
              </a:spcBef>
              <a:spcAft>
                <a:spcPts val="0"/>
              </a:spcAft>
              <a:buSzPts val="2400"/>
              <a:buNone/>
            </a:pPr>
            <a:r>
              <a:t/>
            </a:r>
            <a:endParaRPr sz="1800"/>
          </a:p>
        </p:txBody>
      </p:sp>
      <p:sp>
        <p:nvSpPr>
          <p:cNvPr id="206" name="Google Shape;206;p10"/>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Models</a:t>
            </a:r>
            <a:endParaRPr/>
          </a:p>
        </p:txBody>
      </p:sp>
      <p:sp>
        <p:nvSpPr>
          <p:cNvPr id="212" name="Google Shape;212;p11"/>
          <p:cNvSpPr txBox="1"/>
          <p:nvPr>
            <p:ph idx="1" type="subTitle"/>
          </p:nvPr>
        </p:nvSpPr>
        <p:spPr>
          <a:xfrm>
            <a:off x="2444650" y="2276025"/>
            <a:ext cx="5733300" cy="98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sz="2000"/>
              <a:t>Linear Regression, Linear Regression with Lasso Variable Selection, Elastic Net, Random Forest, Neural Network</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Multiple Linear Regression</a:t>
            </a:r>
            <a:endParaRPr/>
          </a:p>
        </p:txBody>
      </p:sp>
      <p:sp>
        <p:nvSpPr>
          <p:cNvPr id="218" name="Google Shape;218;p1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19" name="Google Shape;219;p12"/>
          <p:cNvPicPr preferRelativeResize="0"/>
          <p:nvPr/>
        </p:nvPicPr>
        <p:blipFill rotWithShape="1">
          <a:blip r:embed="rId3">
            <a:alphaModFix/>
          </a:blip>
          <a:srcRect b="0" l="0" r="0" t="0"/>
          <a:stretch/>
        </p:blipFill>
        <p:spPr>
          <a:xfrm>
            <a:off x="553949" y="2486425"/>
            <a:ext cx="8036100" cy="957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25" name="Google Shape;225;p13"/>
          <p:cNvSpPr txBox="1"/>
          <p:nvPr/>
        </p:nvSpPr>
        <p:spPr>
          <a:xfrm>
            <a:off x="1421375" y="756700"/>
            <a:ext cx="3723900" cy="1869000"/>
          </a:xfrm>
          <a:prstGeom prst="rect">
            <a:avLst/>
          </a:prstGeom>
          <a:noFill/>
          <a:ln>
            <a:noFill/>
          </a:ln>
        </p:spPr>
        <p:txBody>
          <a:bodyPr anchorCtr="0" anchor="t" bIns="91425" lIns="91425" spcFirstLastPara="1" rIns="91425" wrap="square" tIns="91425">
            <a:noAutofit/>
          </a:bodyPr>
          <a:lstStyle/>
          <a:p>
            <a:pPr indent="0" lvl="0" marL="45720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226" name="Google Shape;226;p13"/>
          <p:cNvSpPr txBox="1"/>
          <p:nvPr>
            <p:ph idx="4294967295" type="body"/>
          </p:nvPr>
        </p:nvSpPr>
        <p:spPr>
          <a:xfrm>
            <a:off x="1149875" y="1422775"/>
            <a:ext cx="6168000" cy="30648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600"/>
              </a:spcBef>
              <a:spcAft>
                <a:spcPts val="0"/>
              </a:spcAft>
              <a:buSzPts val="2000"/>
              <a:buChar char="⊳"/>
            </a:pPr>
            <a:r>
              <a:rPr b="1" lang="en" sz="2000"/>
              <a:t>Better than expected!</a:t>
            </a:r>
            <a:endParaRPr b="1" sz="2000"/>
          </a:p>
          <a:p>
            <a:pPr indent="-355600" lvl="0" marL="457200" rtl="0" algn="l">
              <a:lnSpc>
                <a:spcPct val="115000"/>
              </a:lnSpc>
              <a:spcBef>
                <a:spcPts val="0"/>
              </a:spcBef>
              <a:spcAft>
                <a:spcPts val="0"/>
              </a:spcAft>
              <a:buSzPts val="2000"/>
              <a:buChar char="⊳"/>
            </a:pPr>
            <a:r>
              <a:rPr b="1" lang="en" sz="2000"/>
              <a:t>R2: 0.66</a:t>
            </a:r>
            <a:endParaRPr b="1" sz="2000"/>
          </a:p>
          <a:p>
            <a:pPr indent="-355600" lvl="0" marL="457200" rtl="0" algn="l">
              <a:lnSpc>
                <a:spcPct val="115000"/>
              </a:lnSpc>
              <a:spcBef>
                <a:spcPts val="0"/>
              </a:spcBef>
              <a:spcAft>
                <a:spcPts val="0"/>
              </a:spcAft>
              <a:buSzPts val="2000"/>
              <a:buChar char="⊳"/>
            </a:pPr>
            <a:r>
              <a:rPr b="1" lang="en" sz="2000"/>
              <a:t>MAE: 6.4</a:t>
            </a:r>
            <a:endParaRPr b="1" sz="2000"/>
          </a:p>
          <a:p>
            <a:pPr indent="-355600" lvl="0" marL="457200" rtl="0" algn="l">
              <a:lnSpc>
                <a:spcPct val="115000"/>
              </a:lnSpc>
              <a:spcBef>
                <a:spcPts val="0"/>
              </a:spcBef>
              <a:spcAft>
                <a:spcPts val="0"/>
              </a:spcAft>
              <a:buSzPts val="2000"/>
              <a:buChar char="⊳"/>
            </a:pPr>
            <a:r>
              <a:rPr b="1" lang="en" sz="2000"/>
              <a:t>RMSE: 13.8</a:t>
            </a:r>
            <a:endParaRPr b="1"/>
          </a:p>
        </p:txBody>
      </p:sp>
      <p:sp>
        <p:nvSpPr>
          <p:cNvPr id="227" name="Google Shape;227;p13"/>
          <p:cNvSpPr txBox="1"/>
          <p:nvPr>
            <p:ph idx="4294967295" type="title"/>
          </p:nvPr>
        </p:nvSpPr>
        <p:spPr>
          <a:xfrm>
            <a:off x="1149875" y="4437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Linear Model Diagnostics</a:t>
            </a:r>
            <a:endParaRPr>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Heteroskedasticity</a:t>
            </a:r>
            <a:endParaRPr/>
          </a:p>
        </p:txBody>
      </p:sp>
      <p:sp>
        <p:nvSpPr>
          <p:cNvPr id="233" name="Google Shape;233;p14"/>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34" name="Google Shape;234;p14"/>
          <p:cNvSpPr txBox="1"/>
          <p:nvPr/>
        </p:nvSpPr>
        <p:spPr>
          <a:xfrm>
            <a:off x="2001425" y="1994200"/>
            <a:ext cx="5472300" cy="124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ncode Sans Semi Condensed Light"/>
                <a:ea typeface="Encode Sans Semi Condensed Light"/>
                <a:cs typeface="Encode Sans Semi Condensed Light"/>
                <a:sym typeface="Encode Sans Semi Condensed Light"/>
              </a:rPr>
              <a:t>UPDATE plot(lm_model)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235" name="Google Shape;235;p14"/>
          <p:cNvPicPr preferRelativeResize="0"/>
          <p:nvPr/>
        </p:nvPicPr>
        <p:blipFill rotWithShape="1">
          <a:blip r:embed="rId3">
            <a:alphaModFix/>
          </a:blip>
          <a:srcRect b="0" l="0" r="0" t="0"/>
          <a:stretch/>
        </p:blipFill>
        <p:spPr>
          <a:xfrm>
            <a:off x="1341375" y="1272500"/>
            <a:ext cx="6284573" cy="3870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41" name="Google Shape;241;p15"/>
          <p:cNvSpPr txBox="1"/>
          <p:nvPr/>
        </p:nvSpPr>
        <p:spPr>
          <a:xfrm>
            <a:off x="1421375" y="756700"/>
            <a:ext cx="3723900" cy="1869000"/>
          </a:xfrm>
          <a:prstGeom prst="rect">
            <a:avLst/>
          </a:prstGeom>
          <a:noFill/>
          <a:ln>
            <a:noFill/>
          </a:ln>
        </p:spPr>
        <p:txBody>
          <a:bodyPr anchorCtr="0" anchor="t" bIns="91425" lIns="91425" spcFirstLastPara="1" rIns="91425" wrap="square" tIns="91425">
            <a:noAutofit/>
          </a:bodyPr>
          <a:lstStyle/>
          <a:p>
            <a:pPr indent="0" lvl="0" marL="45720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242" name="Google Shape;242;p15"/>
          <p:cNvPicPr preferRelativeResize="0"/>
          <p:nvPr/>
        </p:nvPicPr>
        <p:blipFill rotWithShape="1">
          <a:blip r:embed="rId3">
            <a:alphaModFix/>
          </a:blip>
          <a:srcRect b="5045" l="1176" r="3864" t="5644"/>
          <a:stretch/>
        </p:blipFill>
        <p:spPr>
          <a:xfrm>
            <a:off x="1305925" y="1253450"/>
            <a:ext cx="6532151" cy="3793850"/>
          </a:xfrm>
          <a:prstGeom prst="rect">
            <a:avLst/>
          </a:prstGeom>
          <a:noFill/>
          <a:ln>
            <a:noFill/>
          </a:ln>
        </p:spPr>
      </p:pic>
      <p:sp>
        <p:nvSpPr>
          <p:cNvPr id="243" name="Google Shape;243;p15"/>
          <p:cNvSpPr/>
          <p:nvPr/>
        </p:nvSpPr>
        <p:spPr>
          <a:xfrm rot="-1989890">
            <a:off x="6245547" y="3581207"/>
            <a:ext cx="971210" cy="424199"/>
          </a:xfrm>
          <a:prstGeom prst="lef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5"/>
          <p:cNvSpPr txBox="1"/>
          <p:nvPr>
            <p:ph idx="4294967295" type="title"/>
          </p:nvPr>
        </p:nvSpPr>
        <p:spPr>
          <a:xfrm>
            <a:off x="997475" y="2913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Elastic Net: Picking our Optimal Alpha</a:t>
            </a:r>
            <a:endParaRPr>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50" name="Google Shape;250;p16"/>
          <p:cNvSpPr txBox="1"/>
          <p:nvPr/>
        </p:nvSpPr>
        <p:spPr>
          <a:xfrm>
            <a:off x="1421375" y="756700"/>
            <a:ext cx="3723900" cy="1869000"/>
          </a:xfrm>
          <a:prstGeom prst="rect">
            <a:avLst/>
          </a:prstGeom>
          <a:noFill/>
          <a:ln>
            <a:noFill/>
          </a:ln>
        </p:spPr>
        <p:txBody>
          <a:bodyPr anchorCtr="0" anchor="t" bIns="91425" lIns="91425" spcFirstLastPara="1" rIns="91425" wrap="square" tIns="91425">
            <a:noAutofit/>
          </a:bodyPr>
          <a:lstStyle/>
          <a:p>
            <a:pPr indent="0" lvl="0" marL="45720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251" name="Google Shape;251;p16"/>
          <p:cNvPicPr preferRelativeResize="0"/>
          <p:nvPr/>
        </p:nvPicPr>
        <p:blipFill rotWithShape="1">
          <a:blip r:embed="rId3">
            <a:alphaModFix/>
          </a:blip>
          <a:srcRect b="4686" l="1595" r="5014" t="1574"/>
          <a:stretch/>
        </p:blipFill>
        <p:spPr>
          <a:xfrm>
            <a:off x="153025" y="160975"/>
            <a:ext cx="4532600" cy="2831401"/>
          </a:xfrm>
          <a:prstGeom prst="rect">
            <a:avLst/>
          </a:prstGeom>
          <a:noFill/>
          <a:ln>
            <a:noFill/>
          </a:ln>
        </p:spPr>
      </p:pic>
      <p:pic>
        <p:nvPicPr>
          <p:cNvPr id="252" name="Google Shape;252;p16"/>
          <p:cNvPicPr preferRelativeResize="0"/>
          <p:nvPr/>
        </p:nvPicPr>
        <p:blipFill rotWithShape="1">
          <a:blip r:embed="rId4">
            <a:alphaModFix/>
          </a:blip>
          <a:srcRect b="2774" l="1627" r="1481" t="1209"/>
          <a:stretch/>
        </p:blipFill>
        <p:spPr>
          <a:xfrm>
            <a:off x="4237675" y="2182450"/>
            <a:ext cx="4590999" cy="2831401"/>
          </a:xfrm>
          <a:prstGeom prst="rect">
            <a:avLst/>
          </a:prstGeom>
          <a:noFill/>
          <a:ln>
            <a:noFill/>
          </a:ln>
        </p:spPr>
      </p:pic>
      <p:sp>
        <p:nvSpPr>
          <p:cNvPr id="253" name="Google Shape;253;p16"/>
          <p:cNvSpPr/>
          <p:nvPr/>
        </p:nvSpPr>
        <p:spPr>
          <a:xfrm rot="-3254284">
            <a:off x="8087900" y="3128259"/>
            <a:ext cx="971222" cy="424215"/>
          </a:xfrm>
          <a:prstGeom prst="lef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txBox="1"/>
          <p:nvPr/>
        </p:nvSpPr>
        <p:spPr>
          <a:xfrm>
            <a:off x="1079375" y="3245825"/>
            <a:ext cx="2934900" cy="1366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Encode Sans Semi Condensed Light"/>
              <a:buChar char="●"/>
            </a:pPr>
            <a:r>
              <a:rPr b="0" i="1" lang="en" sz="1800" u="none" cap="none" strike="noStrike">
                <a:solidFill>
                  <a:srgbClr val="000000"/>
                </a:solidFill>
                <a:latin typeface="Encode Sans Semi Condensed Light"/>
                <a:ea typeface="Encode Sans Semi Condensed Light"/>
                <a:cs typeface="Encode Sans Semi Condensed Light"/>
                <a:sym typeface="Encode Sans Semi Condensed Light"/>
              </a:rPr>
              <a:t>Clubs are some of the last variables to be set to zero</a:t>
            </a:r>
            <a:endParaRPr b="0" i="1" sz="1800" u="none" cap="none" strike="noStrike">
              <a:solidFill>
                <a:srgbClr val="000000"/>
              </a:solidFill>
              <a:latin typeface="Encode Sans Semi Condensed Light"/>
              <a:ea typeface="Encode Sans Semi Condensed Light"/>
              <a:cs typeface="Encode Sans Semi Condensed Light"/>
              <a:sym typeface="Encode Sans Semi Condensed Light"/>
            </a:endParaRPr>
          </a:p>
          <a:p>
            <a:pPr indent="-342900" lvl="0" marL="457200" marR="0" rtl="0" algn="l">
              <a:lnSpc>
                <a:spcPct val="100000"/>
              </a:lnSpc>
              <a:spcBef>
                <a:spcPts val="0"/>
              </a:spcBef>
              <a:spcAft>
                <a:spcPts val="0"/>
              </a:spcAft>
              <a:buClr>
                <a:srgbClr val="000000"/>
              </a:buClr>
              <a:buSzPts val="1800"/>
              <a:buFont typeface="Encode Sans Semi Condensed Light"/>
              <a:buChar char="●"/>
            </a:pPr>
            <a:r>
              <a:rPr b="0" i="1" lang="en" sz="1800" u="none" cap="none" strike="noStrike">
                <a:solidFill>
                  <a:srgbClr val="000000"/>
                </a:solidFill>
                <a:latin typeface="Encode Sans Semi Condensed Light"/>
                <a:ea typeface="Encode Sans Semi Condensed Light"/>
                <a:cs typeface="Encode Sans Semi Condensed Light"/>
                <a:sym typeface="Encode Sans Semi Condensed Light"/>
              </a:rPr>
              <a:t>International reputation last variable set to zero</a:t>
            </a:r>
            <a:endParaRPr b="0" i="1" sz="18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7"/>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60" name="Google Shape;260;p17"/>
          <p:cNvSpPr txBox="1"/>
          <p:nvPr/>
        </p:nvSpPr>
        <p:spPr>
          <a:xfrm>
            <a:off x="1421375" y="756700"/>
            <a:ext cx="3723900" cy="1869000"/>
          </a:xfrm>
          <a:prstGeom prst="rect">
            <a:avLst/>
          </a:prstGeom>
          <a:noFill/>
          <a:ln>
            <a:noFill/>
          </a:ln>
        </p:spPr>
        <p:txBody>
          <a:bodyPr anchorCtr="0" anchor="t" bIns="91425" lIns="91425" spcFirstLastPara="1" rIns="91425" wrap="square" tIns="91425">
            <a:noAutofit/>
          </a:bodyPr>
          <a:lstStyle/>
          <a:p>
            <a:pPr indent="0" lvl="0" marL="45720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261" name="Google Shape;261;p17"/>
          <p:cNvSpPr txBox="1"/>
          <p:nvPr>
            <p:ph idx="4294967295" type="body"/>
          </p:nvPr>
        </p:nvSpPr>
        <p:spPr>
          <a:xfrm>
            <a:off x="1149875" y="1395375"/>
            <a:ext cx="6168000" cy="3064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b="1" lang="en"/>
              <a:t>R2: 0.63</a:t>
            </a:r>
            <a:endParaRPr b="1"/>
          </a:p>
          <a:p>
            <a:pPr indent="-381000" lvl="0" marL="457200" rtl="0" algn="l">
              <a:lnSpc>
                <a:spcPct val="115000"/>
              </a:lnSpc>
              <a:spcBef>
                <a:spcPts val="0"/>
              </a:spcBef>
              <a:spcAft>
                <a:spcPts val="0"/>
              </a:spcAft>
              <a:buSzPts val="2400"/>
              <a:buChar char="⊳"/>
            </a:pPr>
            <a:r>
              <a:rPr b="1" lang="en"/>
              <a:t>MAE: 6.3</a:t>
            </a:r>
            <a:endParaRPr b="1"/>
          </a:p>
          <a:p>
            <a:pPr indent="-381000" lvl="0" marL="457200" rtl="0" algn="l">
              <a:lnSpc>
                <a:spcPct val="115000"/>
              </a:lnSpc>
              <a:spcBef>
                <a:spcPts val="0"/>
              </a:spcBef>
              <a:spcAft>
                <a:spcPts val="0"/>
              </a:spcAft>
              <a:buSzPts val="2400"/>
              <a:buChar char="⊳"/>
            </a:pPr>
            <a:r>
              <a:rPr b="1" lang="en"/>
              <a:t>RMSE: 14.5</a:t>
            </a:r>
            <a:endParaRPr b="1"/>
          </a:p>
        </p:txBody>
      </p:sp>
      <p:sp>
        <p:nvSpPr>
          <p:cNvPr id="262" name="Google Shape;262;p17"/>
          <p:cNvSpPr txBox="1"/>
          <p:nvPr>
            <p:ph idx="4294967295" type="title"/>
          </p:nvPr>
        </p:nvSpPr>
        <p:spPr>
          <a:xfrm>
            <a:off x="1149875" y="4437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Elastic Net Model Diagnostics</a:t>
            </a:r>
            <a:endParaRPr>
              <a:solidFill>
                <a:schemeClr val="accent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8"/>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Lasso Model</a:t>
            </a:r>
            <a:endParaRPr/>
          </a:p>
        </p:txBody>
      </p:sp>
      <p:sp>
        <p:nvSpPr>
          <p:cNvPr id="268" name="Google Shape;268;p18"/>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69" name="Google Shape;269;p18"/>
          <p:cNvPicPr preferRelativeResize="0"/>
          <p:nvPr/>
        </p:nvPicPr>
        <p:blipFill rotWithShape="1">
          <a:blip r:embed="rId3">
            <a:alphaModFix/>
          </a:blip>
          <a:srcRect b="0" l="0" r="0" t="0"/>
          <a:stretch/>
        </p:blipFill>
        <p:spPr>
          <a:xfrm>
            <a:off x="204463" y="1952508"/>
            <a:ext cx="8735076" cy="1880754"/>
          </a:xfrm>
          <a:prstGeom prst="rect">
            <a:avLst/>
          </a:prstGeom>
          <a:noFill/>
          <a:ln>
            <a:noFill/>
          </a:ln>
        </p:spPr>
      </p:pic>
      <p:sp>
        <p:nvSpPr>
          <p:cNvPr id="270" name="Google Shape;270;p18"/>
          <p:cNvSpPr txBox="1"/>
          <p:nvPr/>
        </p:nvSpPr>
        <p:spPr>
          <a:xfrm>
            <a:off x="5831325" y="4754375"/>
            <a:ext cx="2565000" cy="2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Encode Sans Semi Condensed Light"/>
                <a:ea typeface="Encode Sans Semi Condensed Light"/>
                <a:cs typeface="Encode Sans Semi Condensed Light"/>
                <a:sym typeface="Encode Sans Semi Condensed Light"/>
              </a:rPr>
              <a:t>*Please ignore our terrible naming conventions</a:t>
            </a:r>
            <a:endParaRPr b="0" i="0" sz="10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9"/>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Lasso Model</a:t>
            </a:r>
            <a:endParaRPr/>
          </a:p>
        </p:txBody>
      </p:sp>
      <p:sp>
        <p:nvSpPr>
          <p:cNvPr id="276" name="Google Shape;276;p19"/>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77" name="Google Shape;277;p19"/>
          <p:cNvSpPr txBox="1"/>
          <p:nvPr/>
        </p:nvSpPr>
        <p:spPr>
          <a:xfrm>
            <a:off x="5831325" y="4754375"/>
            <a:ext cx="2565000" cy="24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278" name="Google Shape;278;p19"/>
          <p:cNvSpPr txBox="1"/>
          <p:nvPr>
            <p:ph idx="1" type="body"/>
          </p:nvPr>
        </p:nvSpPr>
        <p:spPr>
          <a:xfrm>
            <a:off x="1149875" y="1395375"/>
            <a:ext cx="6168000" cy="3064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b="1" lang="en"/>
              <a:t>Lambda min picked 96 variables</a:t>
            </a:r>
            <a:endParaRPr b="1"/>
          </a:p>
          <a:p>
            <a:pPr indent="-381000" lvl="0" marL="457200" rtl="0" algn="l">
              <a:lnSpc>
                <a:spcPct val="115000"/>
              </a:lnSpc>
              <a:spcBef>
                <a:spcPts val="0"/>
              </a:spcBef>
              <a:spcAft>
                <a:spcPts val="0"/>
              </a:spcAft>
              <a:buSzPts val="2400"/>
              <a:buChar char="⊳"/>
            </a:pPr>
            <a:r>
              <a:rPr b="1" lang="en"/>
              <a:t>Lambda 1se picked 8 variables: </a:t>
            </a:r>
            <a:endParaRPr b="1"/>
          </a:p>
          <a:p>
            <a:pPr indent="-317500" lvl="1" marL="914400" rtl="0" algn="l">
              <a:lnSpc>
                <a:spcPct val="115000"/>
              </a:lnSpc>
              <a:spcBef>
                <a:spcPts val="0"/>
              </a:spcBef>
              <a:spcAft>
                <a:spcPts val="0"/>
              </a:spcAft>
              <a:buSzPts val="1400"/>
              <a:buChar char="▸"/>
            </a:pPr>
            <a:r>
              <a:rPr b="1" lang="en"/>
              <a:t>International.Reputation </a:t>
            </a:r>
            <a:endParaRPr b="1"/>
          </a:p>
          <a:p>
            <a:pPr indent="-317500" lvl="1" marL="914400" rtl="0" algn="l">
              <a:lnSpc>
                <a:spcPct val="115000"/>
              </a:lnSpc>
              <a:spcBef>
                <a:spcPts val="0"/>
              </a:spcBef>
              <a:spcAft>
                <a:spcPts val="0"/>
              </a:spcAft>
              <a:buSzPts val="1400"/>
              <a:buChar char="▸"/>
            </a:pPr>
            <a:r>
              <a:rPr b="1" lang="en"/>
              <a:t>Overall </a:t>
            </a:r>
            <a:endParaRPr b="1"/>
          </a:p>
          <a:p>
            <a:pPr indent="-317500" lvl="1" marL="914400" rtl="0" algn="l">
              <a:lnSpc>
                <a:spcPct val="115000"/>
              </a:lnSpc>
              <a:spcBef>
                <a:spcPts val="0"/>
              </a:spcBef>
              <a:spcAft>
                <a:spcPts val="0"/>
              </a:spcAft>
              <a:buSzPts val="1400"/>
              <a:buChar char="▸"/>
            </a:pPr>
            <a:r>
              <a:rPr b="1" lang="en"/>
              <a:t>Potential</a:t>
            </a:r>
            <a:endParaRPr b="1"/>
          </a:p>
          <a:p>
            <a:pPr indent="-317500" lvl="1" marL="914400" rtl="0" algn="l">
              <a:lnSpc>
                <a:spcPct val="115000"/>
              </a:lnSpc>
              <a:spcBef>
                <a:spcPts val="0"/>
              </a:spcBef>
              <a:spcAft>
                <a:spcPts val="0"/>
              </a:spcAft>
              <a:buSzPts val="1400"/>
              <a:buChar char="▸"/>
            </a:pPr>
            <a:r>
              <a:rPr b="1" lang="en"/>
              <a:t>4 clubs and “Other” club factor</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
          <p:cNvSpPr/>
          <p:nvPr/>
        </p:nvSpPr>
        <p:spPr>
          <a:xfrm>
            <a:off x="3614342" y="1137683"/>
            <a:ext cx="4254000" cy="27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accent4"/>
                </a:solidFill>
                <a:latin typeface="Encode Sans Semi Condensed Light"/>
                <a:ea typeface="Encode Sans Semi Condensed Light"/>
                <a:cs typeface="Encode Sans Semi Condensed Light"/>
                <a:sym typeface="Encode Sans Semi Condensed Light"/>
              </a:rPr>
              <a:t>Place your screenshot here</a:t>
            </a:r>
            <a:endParaRPr b="0" i="0" sz="1000" u="none" cap="none" strike="noStrike">
              <a:solidFill>
                <a:schemeClr val="accent4"/>
              </a:solidFill>
              <a:latin typeface="Encode Sans Semi Condensed Light"/>
              <a:ea typeface="Encode Sans Semi Condensed Light"/>
              <a:cs typeface="Encode Sans Semi Condensed Light"/>
              <a:sym typeface="Encode Sans Semi Condensed Light"/>
            </a:endParaRPr>
          </a:p>
        </p:txBody>
      </p:sp>
      <p:sp>
        <p:nvSpPr>
          <p:cNvPr id="133" name="Google Shape;133;p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134" name="Google Shape;134;p2"/>
          <p:cNvGrpSpPr/>
          <p:nvPr/>
        </p:nvGrpSpPr>
        <p:grpSpPr>
          <a:xfrm>
            <a:off x="3313165" y="969540"/>
            <a:ext cx="5470030" cy="3204825"/>
            <a:chOff x="1177450" y="241631"/>
            <a:chExt cx="6173152" cy="3616776"/>
          </a:xfrm>
        </p:grpSpPr>
        <p:sp>
          <p:nvSpPr>
            <p:cNvPr id="135" name="Google Shape;135;p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a:effectLst>
              <a:outerShdw blurRad="128588" rotWithShape="0" algn="bl" dir="5400000" dist="47625">
                <a:srgbClr val="091029">
                  <a:alpha val="6980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9" name="Google Shape;139;p2"/>
          <p:cNvSpPr txBox="1"/>
          <p:nvPr>
            <p:ph idx="4294967295" type="body"/>
          </p:nvPr>
        </p:nvSpPr>
        <p:spPr>
          <a:xfrm>
            <a:off x="587752" y="293775"/>
            <a:ext cx="2807100" cy="439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600"/>
              </a:spcBef>
              <a:spcAft>
                <a:spcPts val="0"/>
              </a:spcAft>
              <a:buSzPts val="2400"/>
              <a:buNone/>
            </a:pPr>
            <a:r>
              <a:rPr b="1" lang="en" sz="3600">
                <a:solidFill>
                  <a:schemeClr val="accent1"/>
                </a:solidFill>
                <a:latin typeface="Encode Sans Semi Condensed"/>
                <a:ea typeface="Encode Sans Semi Condensed"/>
                <a:cs typeface="Encode Sans Semi Condensed"/>
                <a:sym typeface="Encode Sans Semi Condensed"/>
              </a:rPr>
              <a:t>Dataset</a:t>
            </a:r>
            <a:endParaRPr b="1" sz="3600">
              <a:solidFill>
                <a:schemeClr val="accent1"/>
              </a:solidFill>
              <a:latin typeface="Encode Sans Semi Condensed"/>
              <a:ea typeface="Encode Sans Semi Condensed"/>
              <a:cs typeface="Encode Sans Semi Condensed"/>
              <a:sym typeface="Encode Sans Semi Condensed"/>
            </a:endParaRPr>
          </a:p>
          <a:p>
            <a:pPr indent="0" lvl="0" marL="0" rtl="0" algn="l">
              <a:lnSpc>
                <a:spcPct val="115000"/>
              </a:lnSpc>
              <a:spcBef>
                <a:spcPts val="600"/>
              </a:spcBef>
              <a:spcAft>
                <a:spcPts val="0"/>
              </a:spcAft>
              <a:buSzPts val="2400"/>
              <a:buNone/>
            </a:pPr>
            <a:r>
              <a:t/>
            </a:r>
            <a:endParaRPr b="1" sz="1800">
              <a:solidFill>
                <a:schemeClr val="accent1"/>
              </a:solidFill>
              <a:latin typeface="Encode Sans Semi Condensed"/>
              <a:ea typeface="Encode Sans Semi Condensed"/>
              <a:cs typeface="Encode Sans Semi Condensed"/>
              <a:sym typeface="Encode Sans Semi Condensed"/>
            </a:endParaRPr>
          </a:p>
          <a:p>
            <a:pPr indent="-342900" lvl="0" marL="457200" rtl="0" algn="l">
              <a:lnSpc>
                <a:spcPct val="200000"/>
              </a:lnSpc>
              <a:spcBef>
                <a:spcPts val="0"/>
              </a:spcBef>
              <a:spcAft>
                <a:spcPts val="0"/>
              </a:spcAft>
              <a:buClr>
                <a:schemeClr val="dk1"/>
              </a:buClr>
              <a:buSzPts val="1800"/>
              <a:buFont typeface="Encode Sans Semi Condensed Light"/>
              <a:buChar char="❏"/>
            </a:pPr>
            <a:r>
              <a:rPr lang="en" sz="1800"/>
              <a:t>FIFA ‘19 Player Statistics</a:t>
            </a:r>
            <a:endParaRPr sz="1800"/>
          </a:p>
          <a:p>
            <a:pPr indent="-342900" lvl="1" marL="914400" rtl="0" algn="l">
              <a:lnSpc>
                <a:spcPct val="200000"/>
              </a:lnSpc>
              <a:spcBef>
                <a:spcPts val="0"/>
              </a:spcBef>
              <a:spcAft>
                <a:spcPts val="0"/>
              </a:spcAft>
              <a:buClr>
                <a:schemeClr val="dk1"/>
              </a:buClr>
              <a:buSzPts val="1800"/>
              <a:buFont typeface="Encode Sans Semi Condensed Light"/>
              <a:buChar char="❏"/>
            </a:pPr>
            <a:r>
              <a:rPr lang="en" sz="1800"/>
              <a:t>18,000 players</a:t>
            </a:r>
            <a:endParaRPr sz="1800"/>
          </a:p>
          <a:p>
            <a:pPr indent="-342900" lvl="0" marL="914400" rtl="0" algn="l">
              <a:lnSpc>
                <a:spcPct val="200000"/>
              </a:lnSpc>
              <a:spcBef>
                <a:spcPts val="0"/>
              </a:spcBef>
              <a:spcAft>
                <a:spcPts val="0"/>
              </a:spcAft>
              <a:buClr>
                <a:schemeClr val="dk1"/>
              </a:buClr>
              <a:buSzPts val="1800"/>
              <a:buFont typeface="Encode Sans Semi Condensed Light"/>
              <a:buChar char="❏"/>
            </a:pPr>
            <a:r>
              <a:rPr lang="en" sz="1800"/>
              <a:t>90 attributes</a:t>
            </a:r>
            <a:endParaRPr sz="1800"/>
          </a:p>
        </p:txBody>
      </p:sp>
      <p:pic>
        <p:nvPicPr>
          <p:cNvPr id="140" name="Google Shape;140;p2"/>
          <p:cNvPicPr preferRelativeResize="0"/>
          <p:nvPr/>
        </p:nvPicPr>
        <p:blipFill rotWithShape="1">
          <a:blip r:embed="rId3">
            <a:alphaModFix/>
          </a:blip>
          <a:srcRect b="0" l="0" r="0" t="0"/>
          <a:stretch/>
        </p:blipFill>
        <p:spPr>
          <a:xfrm>
            <a:off x="3949500" y="1311525"/>
            <a:ext cx="4197352" cy="2361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0"/>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284" name="Google Shape;284;p20"/>
          <p:cNvSpPr txBox="1"/>
          <p:nvPr/>
        </p:nvSpPr>
        <p:spPr>
          <a:xfrm>
            <a:off x="1421375" y="756700"/>
            <a:ext cx="3723900" cy="1869000"/>
          </a:xfrm>
          <a:prstGeom prst="rect">
            <a:avLst/>
          </a:prstGeom>
          <a:noFill/>
          <a:ln>
            <a:noFill/>
          </a:ln>
        </p:spPr>
        <p:txBody>
          <a:bodyPr anchorCtr="0" anchor="t" bIns="91425" lIns="91425" spcFirstLastPara="1" rIns="91425" wrap="square" tIns="91425">
            <a:noAutofit/>
          </a:bodyPr>
          <a:lstStyle/>
          <a:p>
            <a:pPr indent="0" lvl="0" marL="45720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285" name="Google Shape;285;p20"/>
          <p:cNvSpPr txBox="1"/>
          <p:nvPr>
            <p:ph idx="4294967295" type="body"/>
          </p:nvPr>
        </p:nvSpPr>
        <p:spPr>
          <a:xfrm>
            <a:off x="1149875" y="1395375"/>
            <a:ext cx="6168000" cy="3064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b="1" lang="en"/>
              <a:t>R2: 0.65</a:t>
            </a:r>
            <a:endParaRPr b="1"/>
          </a:p>
          <a:p>
            <a:pPr indent="-381000" lvl="0" marL="457200" rtl="0" algn="l">
              <a:lnSpc>
                <a:spcPct val="115000"/>
              </a:lnSpc>
              <a:spcBef>
                <a:spcPts val="0"/>
              </a:spcBef>
              <a:spcAft>
                <a:spcPts val="0"/>
              </a:spcAft>
              <a:buSzPts val="2400"/>
              <a:buChar char="⊳"/>
            </a:pPr>
            <a:r>
              <a:rPr b="1" lang="en"/>
              <a:t>MAE: 6.3</a:t>
            </a:r>
            <a:endParaRPr b="1"/>
          </a:p>
          <a:p>
            <a:pPr indent="-381000" lvl="0" marL="457200" rtl="0" algn="l">
              <a:lnSpc>
                <a:spcPct val="115000"/>
              </a:lnSpc>
              <a:spcBef>
                <a:spcPts val="0"/>
              </a:spcBef>
              <a:spcAft>
                <a:spcPts val="0"/>
              </a:spcAft>
              <a:buSzPts val="2400"/>
              <a:buChar char="⊳"/>
            </a:pPr>
            <a:r>
              <a:rPr b="1" lang="en"/>
              <a:t>RMSE: 14</a:t>
            </a:r>
            <a:endParaRPr sz="90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600"/>
              </a:spcBef>
              <a:spcAft>
                <a:spcPts val="0"/>
              </a:spcAft>
              <a:buSzPts val="2400"/>
              <a:buNone/>
            </a:pPr>
            <a:r>
              <a:t/>
            </a:r>
            <a:endParaRPr b="1"/>
          </a:p>
        </p:txBody>
      </p:sp>
      <p:sp>
        <p:nvSpPr>
          <p:cNvPr id="286" name="Google Shape;286;p20"/>
          <p:cNvSpPr txBox="1"/>
          <p:nvPr>
            <p:ph idx="4294967295" type="title"/>
          </p:nvPr>
        </p:nvSpPr>
        <p:spPr>
          <a:xfrm>
            <a:off x="1149875" y="4437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Lasso Model Diagnostics</a:t>
            </a:r>
            <a:endParaRPr>
              <a:solidFill>
                <a:schemeClr val="accent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1"/>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92" name="Google Shape;292;p21"/>
          <p:cNvPicPr preferRelativeResize="0"/>
          <p:nvPr/>
        </p:nvPicPr>
        <p:blipFill rotWithShape="1">
          <a:blip r:embed="rId3">
            <a:alphaModFix/>
          </a:blip>
          <a:srcRect b="0" l="0" r="0" t="0"/>
          <a:stretch/>
        </p:blipFill>
        <p:spPr>
          <a:xfrm>
            <a:off x="705225" y="152400"/>
            <a:ext cx="7733559" cy="4838700"/>
          </a:xfrm>
          <a:prstGeom prst="rect">
            <a:avLst/>
          </a:prstGeom>
          <a:noFill/>
          <a:ln>
            <a:noFill/>
          </a:ln>
        </p:spPr>
      </p:pic>
      <p:sp>
        <p:nvSpPr>
          <p:cNvPr id="293" name="Google Shape;293;p21"/>
          <p:cNvSpPr/>
          <p:nvPr/>
        </p:nvSpPr>
        <p:spPr>
          <a:xfrm rot="-3604639">
            <a:off x="5779197" y="2634776"/>
            <a:ext cx="971271" cy="424164"/>
          </a:xfrm>
          <a:prstGeom prst="lef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1"/>
          <p:cNvSpPr/>
          <p:nvPr/>
        </p:nvSpPr>
        <p:spPr>
          <a:xfrm rot="-7658905">
            <a:off x="2077162" y="2910515"/>
            <a:ext cx="971490" cy="424176"/>
          </a:xfrm>
          <a:prstGeom prst="lef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Post Lasso Estimator</a:t>
            </a:r>
            <a:endParaRPr/>
          </a:p>
        </p:txBody>
      </p:sp>
      <p:sp>
        <p:nvSpPr>
          <p:cNvPr id="300" name="Google Shape;300;p22"/>
          <p:cNvSpPr txBox="1"/>
          <p:nvPr>
            <p:ph idx="1" type="body"/>
          </p:nvPr>
        </p:nvSpPr>
        <p:spPr>
          <a:xfrm>
            <a:off x="1488000" y="1706225"/>
            <a:ext cx="6168000" cy="290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We used the variable selections from Lasso (lambda.1se) to make a linear model to see how it performs compared to one with all variables</a:t>
            </a:r>
            <a:endParaRPr/>
          </a:p>
        </p:txBody>
      </p:sp>
      <p:sp>
        <p:nvSpPr>
          <p:cNvPr id="301" name="Google Shape;301;p2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07" name="Google Shape;307;p23"/>
          <p:cNvSpPr txBox="1"/>
          <p:nvPr>
            <p:ph idx="4294967295" type="body"/>
          </p:nvPr>
        </p:nvSpPr>
        <p:spPr>
          <a:xfrm>
            <a:off x="1001100" y="1339575"/>
            <a:ext cx="4082700" cy="2906100"/>
          </a:xfrm>
          <a:prstGeom prst="rect">
            <a:avLst/>
          </a:prstGeom>
          <a:noFill/>
          <a:ln>
            <a:noFill/>
          </a:ln>
        </p:spPr>
        <p:txBody>
          <a:bodyPr anchorCtr="0" anchor="t" bIns="0" lIns="0" spcFirstLastPara="1" rIns="0" wrap="square" tIns="0">
            <a:noAutofit/>
          </a:bodyPr>
          <a:lstStyle/>
          <a:p>
            <a:pPr indent="-393700" lvl="0" marL="457200" marR="0" rtl="0" algn="l">
              <a:lnSpc>
                <a:spcPct val="115000"/>
              </a:lnSpc>
              <a:spcBef>
                <a:spcPts val="600"/>
              </a:spcBef>
              <a:spcAft>
                <a:spcPts val="0"/>
              </a:spcAft>
              <a:buSzPts val="2600"/>
              <a:buChar char="⊳"/>
            </a:pPr>
            <a:r>
              <a:rPr lang="en" sz="2600"/>
              <a:t>LM with</a:t>
            </a:r>
            <a:r>
              <a:rPr b="1" lang="en" sz="2600">
                <a:latin typeface="Encode Sans Semi Condensed"/>
                <a:ea typeface="Encode Sans Semi Condensed"/>
                <a:cs typeface="Encode Sans Semi Condensed"/>
                <a:sym typeface="Encode Sans Semi Condensed"/>
              </a:rPr>
              <a:t> </a:t>
            </a:r>
            <a:r>
              <a:rPr lang="en" sz="2600"/>
              <a:t>Lasso variables</a:t>
            </a:r>
            <a:endParaRPr sz="2600"/>
          </a:p>
          <a:p>
            <a:pPr indent="0" lvl="0" marL="0" marR="0" rtl="0" algn="l">
              <a:lnSpc>
                <a:spcPct val="115000"/>
              </a:lnSpc>
              <a:spcBef>
                <a:spcPts val="600"/>
              </a:spcBef>
              <a:spcAft>
                <a:spcPts val="0"/>
              </a:spcAft>
              <a:buSzPts val="2400"/>
              <a:buNone/>
            </a:pPr>
            <a:r>
              <a:t/>
            </a:r>
            <a:endParaRPr sz="1200"/>
          </a:p>
          <a:p>
            <a:pPr indent="-355600" lvl="0" marL="457200" marR="0" rtl="0" algn="l">
              <a:lnSpc>
                <a:spcPct val="115000"/>
              </a:lnSpc>
              <a:spcBef>
                <a:spcPts val="600"/>
              </a:spcBef>
              <a:spcAft>
                <a:spcPts val="0"/>
              </a:spcAft>
              <a:buSzPts val="2000"/>
              <a:buChar char="⊳"/>
            </a:pPr>
            <a:r>
              <a:rPr lang="en" sz="2000"/>
              <a:t>R2: 0.649</a:t>
            </a:r>
            <a:endParaRPr sz="2000"/>
          </a:p>
          <a:p>
            <a:pPr indent="-355600" lvl="0" marL="457200" marR="0" rtl="0" algn="l">
              <a:lnSpc>
                <a:spcPct val="115000"/>
              </a:lnSpc>
              <a:spcBef>
                <a:spcPts val="0"/>
              </a:spcBef>
              <a:spcAft>
                <a:spcPts val="0"/>
              </a:spcAft>
              <a:buSzPts val="2000"/>
              <a:buChar char="⊳"/>
            </a:pPr>
            <a:r>
              <a:rPr lang="en" sz="2000"/>
              <a:t>RMSE: 14.04</a:t>
            </a:r>
            <a:endParaRPr sz="2000"/>
          </a:p>
          <a:p>
            <a:pPr indent="-355600" lvl="0" marL="457200" marR="0" rtl="0" algn="l">
              <a:lnSpc>
                <a:spcPct val="115000"/>
              </a:lnSpc>
              <a:spcBef>
                <a:spcPts val="0"/>
              </a:spcBef>
              <a:spcAft>
                <a:spcPts val="0"/>
              </a:spcAft>
              <a:buSzPts val="2000"/>
              <a:buChar char="⊳"/>
            </a:pPr>
            <a:r>
              <a:rPr lang="en" sz="2000"/>
              <a:t>MAE: 6.27</a:t>
            </a:r>
            <a:endParaRPr sz="2000"/>
          </a:p>
        </p:txBody>
      </p:sp>
      <p:sp>
        <p:nvSpPr>
          <p:cNvPr id="308" name="Google Shape;308;p23"/>
          <p:cNvSpPr txBox="1"/>
          <p:nvPr>
            <p:ph idx="4294967295" type="body"/>
          </p:nvPr>
        </p:nvSpPr>
        <p:spPr>
          <a:xfrm>
            <a:off x="5061300" y="1339575"/>
            <a:ext cx="4082700" cy="29061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600"/>
              </a:spcBef>
              <a:spcAft>
                <a:spcPts val="0"/>
              </a:spcAft>
              <a:buSzPts val="2600"/>
              <a:buChar char="⊳"/>
            </a:pPr>
            <a:r>
              <a:rPr lang="en" sz="2600"/>
              <a:t>Regular LM</a:t>
            </a:r>
            <a:endParaRPr sz="2600"/>
          </a:p>
          <a:p>
            <a:pPr indent="0" lvl="0" marL="0" rtl="0" algn="l">
              <a:lnSpc>
                <a:spcPct val="115000"/>
              </a:lnSpc>
              <a:spcBef>
                <a:spcPts val="600"/>
              </a:spcBef>
              <a:spcAft>
                <a:spcPts val="0"/>
              </a:spcAft>
              <a:buSzPts val="2400"/>
              <a:buNone/>
            </a:pPr>
            <a:r>
              <a:t/>
            </a:r>
            <a:endParaRPr sz="1200"/>
          </a:p>
          <a:p>
            <a:pPr indent="-355600" lvl="0" marL="457200" rtl="0" algn="l">
              <a:lnSpc>
                <a:spcPct val="115000"/>
              </a:lnSpc>
              <a:spcBef>
                <a:spcPts val="600"/>
              </a:spcBef>
              <a:spcAft>
                <a:spcPts val="0"/>
              </a:spcAft>
              <a:buSzPts val="2000"/>
              <a:buChar char="⊳"/>
            </a:pPr>
            <a:r>
              <a:rPr lang="en" sz="2000"/>
              <a:t>R2: 0.659</a:t>
            </a:r>
            <a:endParaRPr sz="2000"/>
          </a:p>
          <a:p>
            <a:pPr indent="-355600" lvl="0" marL="457200" rtl="0" algn="l">
              <a:lnSpc>
                <a:spcPct val="115000"/>
              </a:lnSpc>
              <a:spcBef>
                <a:spcPts val="0"/>
              </a:spcBef>
              <a:spcAft>
                <a:spcPts val="0"/>
              </a:spcAft>
              <a:buSzPts val="2000"/>
              <a:buChar char="⊳"/>
            </a:pPr>
            <a:r>
              <a:rPr lang="en" sz="2000"/>
              <a:t>RMSE: 12.84</a:t>
            </a:r>
            <a:endParaRPr sz="2000"/>
          </a:p>
          <a:p>
            <a:pPr indent="-355600" lvl="0" marL="457200" rtl="0" algn="l">
              <a:lnSpc>
                <a:spcPct val="115000"/>
              </a:lnSpc>
              <a:spcBef>
                <a:spcPts val="0"/>
              </a:spcBef>
              <a:spcAft>
                <a:spcPts val="0"/>
              </a:spcAft>
              <a:buSzPts val="2000"/>
              <a:buChar char="⊳"/>
            </a:pPr>
            <a:r>
              <a:rPr lang="en" sz="2000"/>
              <a:t>MAE: 6.39</a:t>
            </a:r>
            <a:endParaRPr sz="2000"/>
          </a:p>
        </p:txBody>
      </p:sp>
      <p:sp>
        <p:nvSpPr>
          <p:cNvPr id="309" name="Google Shape;309;p23"/>
          <p:cNvSpPr txBox="1"/>
          <p:nvPr>
            <p:ph idx="4294967295" type="body"/>
          </p:nvPr>
        </p:nvSpPr>
        <p:spPr>
          <a:xfrm>
            <a:off x="1001100" y="3475025"/>
            <a:ext cx="7141800" cy="1233300"/>
          </a:xfrm>
          <a:prstGeom prst="rect">
            <a:avLst/>
          </a:prstGeom>
          <a:noFill/>
          <a:ln>
            <a:noFill/>
          </a:ln>
        </p:spPr>
        <p:txBody>
          <a:bodyPr anchorCtr="0" anchor="t" bIns="0" lIns="0" spcFirstLastPara="1" rIns="0" wrap="square" tIns="0">
            <a:noAutofit/>
          </a:bodyPr>
          <a:lstStyle/>
          <a:p>
            <a:pPr indent="-393700" lvl="0" marL="457200" marR="0" rtl="0" algn="l">
              <a:lnSpc>
                <a:spcPct val="115000"/>
              </a:lnSpc>
              <a:spcBef>
                <a:spcPts val="600"/>
              </a:spcBef>
              <a:spcAft>
                <a:spcPts val="0"/>
              </a:spcAft>
              <a:buSzPts val="2600"/>
              <a:buChar char="⊳"/>
            </a:pPr>
            <a:r>
              <a:rPr lang="en" sz="2600"/>
              <a:t>Those 8 variables do almost as well as a model using all the variables</a:t>
            </a:r>
            <a:endParaRPr sz="2000"/>
          </a:p>
        </p:txBody>
      </p:sp>
      <p:sp>
        <p:nvSpPr>
          <p:cNvPr id="310" name="Google Shape;310;p23"/>
          <p:cNvSpPr txBox="1"/>
          <p:nvPr>
            <p:ph idx="4294967295" type="title"/>
          </p:nvPr>
        </p:nvSpPr>
        <p:spPr>
          <a:xfrm>
            <a:off x="1151700" y="4437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Post Lasso Estimator</a:t>
            </a:r>
            <a:endParaRPr>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4"/>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Random Forest</a:t>
            </a:r>
            <a:endParaRPr/>
          </a:p>
        </p:txBody>
      </p:sp>
      <p:sp>
        <p:nvSpPr>
          <p:cNvPr id="316" name="Google Shape;316;p24"/>
          <p:cNvSpPr txBox="1"/>
          <p:nvPr>
            <p:ph idx="1" type="body"/>
          </p:nvPr>
        </p:nvSpPr>
        <p:spPr>
          <a:xfrm>
            <a:off x="1488000" y="1706225"/>
            <a:ext cx="6168000" cy="290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Used everything but Club because it had too many categories</a:t>
            </a:r>
            <a:endParaRPr/>
          </a:p>
          <a:p>
            <a:pPr indent="-381000" lvl="0" marL="457200" rtl="0" algn="l">
              <a:lnSpc>
                <a:spcPct val="115000"/>
              </a:lnSpc>
              <a:spcBef>
                <a:spcPts val="0"/>
              </a:spcBef>
              <a:spcAft>
                <a:spcPts val="0"/>
              </a:spcAft>
              <a:buSzPts val="2400"/>
              <a:buChar char="⊳"/>
            </a:pPr>
            <a:r>
              <a:rPr lang="en"/>
              <a:t>Chose 100 trees to minimize error</a:t>
            </a:r>
            <a:endParaRPr/>
          </a:p>
          <a:p>
            <a:pPr indent="0" lvl="0" marL="0" rtl="0" algn="l">
              <a:lnSpc>
                <a:spcPct val="115000"/>
              </a:lnSpc>
              <a:spcBef>
                <a:spcPts val="600"/>
              </a:spcBef>
              <a:spcAft>
                <a:spcPts val="0"/>
              </a:spcAft>
              <a:buSzPts val="2400"/>
              <a:buNone/>
            </a:pPr>
            <a:r>
              <a:t/>
            </a:r>
            <a:endParaRPr/>
          </a:p>
        </p:txBody>
      </p:sp>
      <p:sp>
        <p:nvSpPr>
          <p:cNvPr id="317" name="Google Shape;317;p24"/>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18" name="Google Shape;318;p24"/>
          <p:cNvPicPr preferRelativeResize="0"/>
          <p:nvPr/>
        </p:nvPicPr>
        <p:blipFill rotWithShape="1">
          <a:blip r:embed="rId3">
            <a:alphaModFix/>
          </a:blip>
          <a:srcRect b="0" l="0" r="0" t="0"/>
          <a:stretch/>
        </p:blipFill>
        <p:spPr>
          <a:xfrm>
            <a:off x="2794762" y="3212950"/>
            <a:ext cx="3554475" cy="1614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24" name="Google Shape;324;p25"/>
          <p:cNvSpPr txBox="1"/>
          <p:nvPr/>
        </p:nvSpPr>
        <p:spPr>
          <a:xfrm>
            <a:off x="1421375" y="756700"/>
            <a:ext cx="2996100" cy="82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8F8F2"/>
              </a:solidFill>
              <a:highlight>
                <a:srgbClr val="282A36"/>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325" name="Google Shape;325;p25"/>
          <p:cNvPicPr preferRelativeResize="0"/>
          <p:nvPr/>
        </p:nvPicPr>
        <p:blipFill rotWithShape="1">
          <a:blip r:embed="rId3">
            <a:alphaModFix/>
          </a:blip>
          <a:srcRect b="0" l="0" r="0" t="0"/>
          <a:stretch/>
        </p:blipFill>
        <p:spPr>
          <a:xfrm>
            <a:off x="724413" y="265600"/>
            <a:ext cx="7695174" cy="4766651"/>
          </a:xfrm>
          <a:prstGeom prst="rect">
            <a:avLst/>
          </a:prstGeom>
          <a:noFill/>
          <a:ln>
            <a:noFill/>
          </a:ln>
        </p:spPr>
      </p:pic>
      <p:sp>
        <p:nvSpPr>
          <p:cNvPr id="326" name="Google Shape;326;p25"/>
          <p:cNvSpPr/>
          <p:nvPr/>
        </p:nvSpPr>
        <p:spPr>
          <a:xfrm rot="-5031901">
            <a:off x="2048506" y="3046298"/>
            <a:ext cx="971263" cy="424258"/>
          </a:xfrm>
          <a:prstGeom prst="left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32" name="Google Shape;332;p26"/>
          <p:cNvSpPr txBox="1"/>
          <p:nvPr/>
        </p:nvSpPr>
        <p:spPr>
          <a:xfrm>
            <a:off x="1421375" y="756700"/>
            <a:ext cx="2996100" cy="82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8F8F2"/>
              </a:solidFill>
              <a:highlight>
                <a:srgbClr val="282A36"/>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333" name="Google Shape;333;p26"/>
          <p:cNvPicPr preferRelativeResize="0"/>
          <p:nvPr/>
        </p:nvPicPr>
        <p:blipFill rotWithShape="1">
          <a:blip r:embed="rId3">
            <a:alphaModFix/>
          </a:blip>
          <a:srcRect b="0" l="0" r="0" t="0"/>
          <a:stretch/>
        </p:blipFill>
        <p:spPr>
          <a:xfrm>
            <a:off x="1575275" y="158113"/>
            <a:ext cx="5993452" cy="4827277"/>
          </a:xfrm>
          <a:prstGeom prst="rect">
            <a:avLst/>
          </a:prstGeom>
          <a:noFill/>
          <a:ln>
            <a:noFill/>
          </a:ln>
        </p:spPr>
      </p:pic>
      <p:sp>
        <p:nvSpPr>
          <p:cNvPr id="334" name="Google Shape;334;p26"/>
          <p:cNvSpPr txBox="1"/>
          <p:nvPr/>
        </p:nvSpPr>
        <p:spPr>
          <a:xfrm>
            <a:off x="1250075" y="899700"/>
            <a:ext cx="325200" cy="9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1" i="0" lang="en" sz="4000" u="none" cap="none" strike="noStrike">
                <a:solidFill>
                  <a:schemeClr val="accent3"/>
                </a:solidFill>
                <a:latin typeface="Encode Sans Semi Condensed"/>
                <a:ea typeface="Encode Sans Semi Condensed"/>
                <a:cs typeface="Encode Sans Semi Condensed"/>
                <a:sym typeface="Encode Sans Semi Condensed"/>
              </a:rPr>
              <a:t>{</a:t>
            </a:r>
            <a:endParaRPr b="1" i="0" sz="4000" u="none" cap="none" strike="noStrike">
              <a:solidFill>
                <a:schemeClr val="accent3"/>
              </a:solidFill>
              <a:latin typeface="Encode Sans Semi Condensed"/>
              <a:ea typeface="Encode Sans Semi Condensed"/>
              <a:cs typeface="Encode Sans Semi Condensed"/>
              <a:sym typeface="Encode Sans Semi Condensed"/>
            </a:endParaRPr>
          </a:p>
        </p:txBody>
      </p:sp>
      <p:sp>
        <p:nvSpPr>
          <p:cNvPr id="335" name="Google Shape;335;p26"/>
          <p:cNvSpPr txBox="1"/>
          <p:nvPr/>
        </p:nvSpPr>
        <p:spPr>
          <a:xfrm>
            <a:off x="200075" y="928925"/>
            <a:ext cx="1050000" cy="74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Encode Sans Semi Condensed Light"/>
                <a:ea typeface="Encode Sans Semi Condensed Light"/>
                <a:cs typeface="Encode Sans Semi Condensed Light"/>
                <a:sym typeface="Encode Sans Semi Condensed Light"/>
              </a:rPr>
              <a:t>Top 5 variables</a:t>
            </a:r>
            <a:endParaRPr b="0" i="0" sz="18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336" name="Google Shape;336;p26"/>
          <p:cNvSpPr/>
          <p:nvPr/>
        </p:nvSpPr>
        <p:spPr>
          <a:xfrm>
            <a:off x="2978375" y="928925"/>
            <a:ext cx="1536300" cy="7416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6"/>
          <p:cNvSpPr/>
          <p:nvPr/>
        </p:nvSpPr>
        <p:spPr>
          <a:xfrm>
            <a:off x="6032425" y="928925"/>
            <a:ext cx="1536300" cy="7416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7"/>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43" name="Google Shape;343;p27"/>
          <p:cNvSpPr txBox="1"/>
          <p:nvPr/>
        </p:nvSpPr>
        <p:spPr>
          <a:xfrm>
            <a:off x="1421375" y="756700"/>
            <a:ext cx="2996100" cy="82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8F8F2"/>
              </a:solidFill>
              <a:highlight>
                <a:srgbClr val="282A36"/>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344" name="Google Shape;344;p27"/>
          <p:cNvPicPr preferRelativeResize="0"/>
          <p:nvPr/>
        </p:nvPicPr>
        <p:blipFill rotWithShape="1">
          <a:blip r:embed="rId3">
            <a:alphaModFix/>
          </a:blip>
          <a:srcRect b="0" l="0" r="0" t="0"/>
          <a:stretch/>
        </p:blipFill>
        <p:spPr>
          <a:xfrm>
            <a:off x="750900" y="222238"/>
            <a:ext cx="7642198" cy="46990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8"/>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50" name="Google Shape;350;p28"/>
          <p:cNvSpPr txBox="1"/>
          <p:nvPr/>
        </p:nvSpPr>
        <p:spPr>
          <a:xfrm>
            <a:off x="1421375" y="756700"/>
            <a:ext cx="2996100" cy="82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F8F8F2"/>
              </a:solidFill>
              <a:highlight>
                <a:srgbClr val="282A36"/>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351" name="Google Shape;351;p28"/>
          <p:cNvPicPr preferRelativeResize="0"/>
          <p:nvPr/>
        </p:nvPicPr>
        <p:blipFill rotWithShape="1">
          <a:blip r:embed="rId3">
            <a:alphaModFix/>
          </a:blip>
          <a:srcRect b="0" l="0" r="0" t="0"/>
          <a:stretch/>
        </p:blipFill>
        <p:spPr>
          <a:xfrm>
            <a:off x="770375" y="231138"/>
            <a:ext cx="7603251" cy="4681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57" name="Google Shape;357;p29"/>
          <p:cNvSpPr txBox="1"/>
          <p:nvPr/>
        </p:nvSpPr>
        <p:spPr>
          <a:xfrm>
            <a:off x="1421375" y="756700"/>
            <a:ext cx="3723900" cy="1869000"/>
          </a:xfrm>
          <a:prstGeom prst="rect">
            <a:avLst/>
          </a:prstGeom>
          <a:noFill/>
          <a:ln>
            <a:noFill/>
          </a:ln>
        </p:spPr>
        <p:txBody>
          <a:bodyPr anchorCtr="0" anchor="t" bIns="91425" lIns="91425" spcFirstLastPara="1" rIns="91425" wrap="square" tIns="91425">
            <a:noAutofit/>
          </a:bodyPr>
          <a:lstStyle/>
          <a:p>
            <a:pPr indent="0" lvl="0" marL="45720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358" name="Google Shape;358;p29"/>
          <p:cNvSpPr txBox="1"/>
          <p:nvPr>
            <p:ph idx="4294967295" type="body"/>
          </p:nvPr>
        </p:nvSpPr>
        <p:spPr>
          <a:xfrm>
            <a:off x="1149875" y="1395375"/>
            <a:ext cx="6168000" cy="3064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b="1" lang="en"/>
              <a:t>R2: 0.79</a:t>
            </a:r>
            <a:endParaRPr b="1"/>
          </a:p>
          <a:p>
            <a:pPr indent="-381000" lvl="0" marL="457200" rtl="0" algn="l">
              <a:lnSpc>
                <a:spcPct val="115000"/>
              </a:lnSpc>
              <a:spcBef>
                <a:spcPts val="0"/>
              </a:spcBef>
              <a:spcAft>
                <a:spcPts val="0"/>
              </a:spcAft>
              <a:buSzPts val="2400"/>
              <a:buChar char="⊳"/>
            </a:pPr>
            <a:r>
              <a:rPr b="1" lang="en"/>
              <a:t>MAE: 4.5</a:t>
            </a:r>
            <a:endParaRPr b="1"/>
          </a:p>
          <a:p>
            <a:pPr indent="-381000" lvl="0" marL="457200" rtl="0" algn="l">
              <a:lnSpc>
                <a:spcPct val="115000"/>
              </a:lnSpc>
              <a:spcBef>
                <a:spcPts val="0"/>
              </a:spcBef>
              <a:spcAft>
                <a:spcPts val="0"/>
              </a:spcAft>
              <a:buSzPts val="2400"/>
              <a:buChar char="⊳"/>
            </a:pPr>
            <a:r>
              <a:rPr b="1" lang="en"/>
              <a:t>RMSE: 11.3</a:t>
            </a:r>
            <a:endParaRPr b="1"/>
          </a:p>
          <a:p>
            <a:pPr indent="0" lvl="0" marL="0" rtl="0" algn="l">
              <a:lnSpc>
                <a:spcPct val="145000"/>
              </a:lnSpc>
              <a:spcBef>
                <a:spcPts val="0"/>
              </a:spcBef>
              <a:spcAft>
                <a:spcPts val="0"/>
              </a:spcAft>
              <a:buSzPts val="2400"/>
              <a:buNone/>
            </a:pPr>
            <a:r>
              <a:t/>
            </a:r>
            <a:endParaRPr b="1"/>
          </a:p>
        </p:txBody>
      </p:sp>
      <p:sp>
        <p:nvSpPr>
          <p:cNvPr id="359" name="Google Shape;359;p29"/>
          <p:cNvSpPr txBox="1"/>
          <p:nvPr>
            <p:ph idx="4294967295" type="title"/>
          </p:nvPr>
        </p:nvSpPr>
        <p:spPr>
          <a:xfrm>
            <a:off x="1149875" y="4437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Random Forest Model Diagnostics</a:t>
            </a:r>
            <a:endParaRPr>
              <a:solidFill>
                <a:schemeClr val="accent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Business Use Case</a:t>
            </a:r>
            <a:endParaRPr/>
          </a:p>
        </p:txBody>
      </p:sp>
      <p:sp>
        <p:nvSpPr>
          <p:cNvPr id="146" name="Google Shape;146;p3"/>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p>
            <a:pPr indent="-374650" lvl="0" marL="457200" rtl="0" algn="l">
              <a:lnSpc>
                <a:spcPct val="115000"/>
              </a:lnSpc>
              <a:spcBef>
                <a:spcPts val="600"/>
              </a:spcBef>
              <a:spcAft>
                <a:spcPts val="0"/>
              </a:spcAft>
              <a:buSzPts val="2300"/>
              <a:buChar char="⊳"/>
            </a:pPr>
            <a:r>
              <a:rPr lang="en" sz="2300"/>
              <a:t>Soccer team management can use our model to predict what a player is worth </a:t>
            </a:r>
            <a:r>
              <a:rPr i="1" lang="en" sz="2300"/>
              <a:t>before</a:t>
            </a:r>
            <a:r>
              <a:rPr lang="en" sz="2300"/>
              <a:t> negotiating a contract</a:t>
            </a:r>
            <a:endParaRPr sz="2300"/>
          </a:p>
          <a:p>
            <a:pPr indent="-374650" lvl="1" marL="914400" rtl="0" algn="l">
              <a:lnSpc>
                <a:spcPct val="115000"/>
              </a:lnSpc>
              <a:spcBef>
                <a:spcPts val="0"/>
              </a:spcBef>
              <a:spcAft>
                <a:spcPts val="0"/>
              </a:spcAft>
              <a:buSzPts val="2300"/>
              <a:buChar char="▸"/>
            </a:pPr>
            <a:r>
              <a:rPr lang="en" sz="2300"/>
              <a:t>Better allocate market cap (all the money they have for player salaries) to players </a:t>
            </a:r>
            <a:endParaRPr sz="2300"/>
          </a:p>
          <a:p>
            <a:pPr indent="-374650" lvl="1" marL="914400" rtl="0" algn="l">
              <a:lnSpc>
                <a:spcPct val="115000"/>
              </a:lnSpc>
              <a:spcBef>
                <a:spcPts val="0"/>
              </a:spcBef>
              <a:spcAft>
                <a:spcPts val="0"/>
              </a:spcAft>
              <a:buSzPts val="2300"/>
              <a:buChar char="▸"/>
            </a:pPr>
            <a:r>
              <a:rPr lang="en" sz="2300"/>
              <a:t>Helps them decide when to splurge and when to save</a:t>
            </a:r>
            <a:endParaRPr sz="2300"/>
          </a:p>
          <a:p>
            <a:pPr indent="0" lvl="0" marL="0" rtl="0" algn="l">
              <a:lnSpc>
                <a:spcPct val="115000"/>
              </a:lnSpc>
              <a:spcBef>
                <a:spcPts val="600"/>
              </a:spcBef>
              <a:spcAft>
                <a:spcPts val="0"/>
              </a:spcAft>
              <a:buSzPts val="2400"/>
              <a:buNone/>
            </a:pPr>
            <a:r>
              <a:t/>
            </a:r>
            <a:endParaRPr sz="2300"/>
          </a:p>
        </p:txBody>
      </p:sp>
      <p:sp>
        <p:nvSpPr>
          <p:cNvPr id="147" name="Google Shape;147;p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0"/>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Neural Network</a:t>
            </a:r>
            <a:endParaRPr/>
          </a:p>
        </p:txBody>
      </p:sp>
      <p:sp>
        <p:nvSpPr>
          <p:cNvPr id="365" name="Google Shape;365;p30"/>
          <p:cNvSpPr txBox="1"/>
          <p:nvPr>
            <p:ph idx="1" type="body"/>
          </p:nvPr>
        </p:nvSpPr>
        <p:spPr>
          <a:xfrm>
            <a:off x="1488000" y="1244000"/>
            <a:ext cx="6168000" cy="2906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Feed input into network</a:t>
            </a:r>
            <a:endParaRPr/>
          </a:p>
          <a:p>
            <a:pPr indent="-381000" lvl="0" marL="457200" rtl="0" algn="l">
              <a:lnSpc>
                <a:spcPct val="115000"/>
              </a:lnSpc>
              <a:spcBef>
                <a:spcPts val="0"/>
              </a:spcBef>
              <a:spcAft>
                <a:spcPts val="0"/>
              </a:spcAft>
              <a:buSzPts val="2400"/>
              <a:buChar char="⊳"/>
            </a:pPr>
            <a:r>
              <a:rPr lang="en"/>
              <a:t>Make prediction</a:t>
            </a:r>
            <a:endParaRPr/>
          </a:p>
          <a:p>
            <a:pPr indent="-381000" lvl="0" marL="457200" rtl="0" algn="l">
              <a:lnSpc>
                <a:spcPct val="115000"/>
              </a:lnSpc>
              <a:spcBef>
                <a:spcPts val="0"/>
              </a:spcBef>
              <a:spcAft>
                <a:spcPts val="0"/>
              </a:spcAft>
              <a:buSzPts val="2400"/>
              <a:buChar char="⊳"/>
            </a:pPr>
            <a:r>
              <a:rPr lang="en"/>
              <a:t>Update weights through backpropagation</a:t>
            </a:r>
            <a:endParaRPr/>
          </a:p>
        </p:txBody>
      </p:sp>
      <p:sp>
        <p:nvSpPr>
          <p:cNvPr id="366" name="Google Shape;366;p30"/>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67" name="Google Shape;367;p30"/>
          <p:cNvPicPr preferRelativeResize="0"/>
          <p:nvPr/>
        </p:nvPicPr>
        <p:blipFill rotWithShape="1">
          <a:blip r:embed="rId3">
            <a:alphaModFix/>
          </a:blip>
          <a:srcRect b="0" l="0" r="0" t="0"/>
          <a:stretch/>
        </p:blipFill>
        <p:spPr>
          <a:xfrm>
            <a:off x="2423150" y="2562525"/>
            <a:ext cx="4297727" cy="25807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1"/>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Neural Network</a:t>
            </a:r>
            <a:endParaRPr/>
          </a:p>
        </p:txBody>
      </p:sp>
      <p:sp>
        <p:nvSpPr>
          <p:cNvPr id="373" name="Google Shape;373;p31"/>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74" name="Google Shape;374;p31"/>
          <p:cNvPicPr preferRelativeResize="0"/>
          <p:nvPr/>
        </p:nvPicPr>
        <p:blipFill rotWithShape="1">
          <a:blip r:embed="rId3">
            <a:alphaModFix/>
          </a:blip>
          <a:srcRect b="0" l="0" r="0" t="0"/>
          <a:stretch/>
        </p:blipFill>
        <p:spPr>
          <a:xfrm>
            <a:off x="1978184" y="1173450"/>
            <a:ext cx="3951040" cy="3970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80" name="Google Shape;380;p33"/>
          <p:cNvSpPr txBox="1"/>
          <p:nvPr>
            <p:ph idx="4294967295" type="title"/>
          </p:nvPr>
        </p:nvSpPr>
        <p:spPr>
          <a:xfrm>
            <a:off x="997475" y="291375"/>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accent3"/>
                </a:solidFill>
              </a:rPr>
              <a:t>Neural Network Diagnostics</a:t>
            </a:r>
            <a:endParaRPr>
              <a:solidFill>
                <a:schemeClr val="accent3"/>
              </a:solidFill>
            </a:endParaRPr>
          </a:p>
        </p:txBody>
      </p:sp>
      <p:pic>
        <p:nvPicPr>
          <p:cNvPr id="381" name="Google Shape;381;p33"/>
          <p:cNvPicPr preferRelativeResize="0"/>
          <p:nvPr/>
        </p:nvPicPr>
        <p:blipFill rotWithShape="1">
          <a:blip r:embed="rId3">
            <a:alphaModFix/>
          </a:blip>
          <a:srcRect b="0" l="0" r="0" t="0"/>
          <a:stretch/>
        </p:blipFill>
        <p:spPr>
          <a:xfrm>
            <a:off x="2160950" y="1067200"/>
            <a:ext cx="4513650" cy="3009100"/>
          </a:xfrm>
          <a:prstGeom prst="rect">
            <a:avLst/>
          </a:prstGeom>
          <a:noFill/>
          <a:ln>
            <a:noFill/>
          </a:ln>
        </p:spPr>
      </p:pic>
      <p:sp>
        <p:nvSpPr>
          <p:cNvPr id="382" name="Google Shape;382;p33"/>
          <p:cNvSpPr txBox="1"/>
          <p:nvPr/>
        </p:nvSpPr>
        <p:spPr>
          <a:xfrm>
            <a:off x="3272975" y="4123425"/>
            <a:ext cx="2289600" cy="694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600"/>
              </a:spcBef>
              <a:spcAft>
                <a:spcPts val="0"/>
              </a:spcAft>
              <a:buClr>
                <a:schemeClr val="accent1"/>
              </a:buClr>
              <a:buSzPts val="2400"/>
              <a:buFont typeface="Encode Sans Semi Condensed Light"/>
              <a:buChar char="⊳"/>
            </a:pPr>
            <a:r>
              <a:rPr b="1" i="0" lang="en" sz="2400" u="none" cap="none" strike="noStrike">
                <a:solidFill>
                  <a:schemeClr val="dk1"/>
                </a:solidFill>
                <a:latin typeface="Encode Sans Semi Condensed Light"/>
                <a:ea typeface="Encode Sans Semi Condensed Light"/>
                <a:cs typeface="Encode Sans Semi Condensed Light"/>
                <a:sym typeface="Encode Sans Semi Condensed Light"/>
              </a:rPr>
              <a:t>R2: 0.74</a:t>
            </a:r>
            <a:endParaRPr b="1" i="0" sz="2400" u="none" cap="none" strike="noStrike">
              <a:solidFill>
                <a:schemeClr val="dk1"/>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4"/>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Results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5"/>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Results</a:t>
            </a:r>
            <a:endParaRPr/>
          </a:p>
        </p:txBody>
      </p:sp>
      <p:sp>
        <p:nvSpPr>
          <p:cNvPr id="393" name="Google Shape;393;p35"/>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Most important variables across all models:</a:t>
            </a:r>
            <a:endParaRPr/>
          </a:p>
          <a:p>
            <a:pPr indent="-317500" lvl="1" marL="914400" rtl="0" algn="l">
              <a:lnSpc>
                <a:spcPct val="115000"/>
              </a:lnSpc>
              <a:spcBef>
                <a:spcPts val="0"/>
              </a:spcBef>
              <a:spcAft>
                <a:spcPts val="0"/>
              </a:spcAft>
              <a:buSzPts val="1400"/>
              <a:buChar char="▸"/>
            </a:pPr>
            <a:r>
              <a:rPr lang="en"/>
              <a:t>Overall skill rating</a:t>
            </a:r>
            <a:endParaRPr/>
          </a:p>
          <a:p>
            <a:pPr indent="-317500" lvl="1" marL="914400" rtl="0" algn="l">
              <a:lnSpc>
                <a:spcPct val="115000"/>
              </a:lnSpc>
              <a:spcBef>
                <a:spcPts val="0"/>
              </a:spcBef>
              <a:spcAft>
                <a:spcPts val="0"/>
              </a:spcAft>
              <a:buSzPts val="1400"/>
              <a:buChar char="▸"/>
            </a:pPr>
            <a:r>
              <a:rPr lang="en"/>
              <a:t>Potential rating</a:t>
            </a:r>
            <a:endParaRPr/>
          </a:p>
          <a:p>
            <a:pPr indent="-317500" lvl="1" marL="914400" rtl="0" algn="l">
              <a:lnSpc>
                <a:spcPct val="115000"/>
              </a:lnSpc>
              <a:spcBef>
                <a:spcPts val="0"/>
              </a:spcBef>
              <a:spcAft>
                <a:spcPts val="0"/>
              </a:spcAft>
              <a:buSzPts val="1400"/>
              <a:buChar char="▸"/>
            </a:pPr>
            <a:r>
              <a:rPr lang="en"/>
              <a:t>Club</a:t>
            </a:r>
            <a:endParaRPr/>
          </a:p>
          <a:p>
            <a:pPr indent="-317500" lvl="1" marL="914400" rtl="0" algn="l">
              <a:lnSpc>
                <a:spcPct val="115000"/>
              </a:lnSpc>
              <a:spcBef>
                <a:spcPts val="0"/>
              </a:spcBef>
              <a:spcAft>
                <a:spcPts val="0"/>
              </a:spcAft>
              <a:buSzPts val="1400"/>
              <a:buChar char="▸"/>
            </a:pPr>
            <a:r>
              <a:rPr lang="en"/>
              <a:t>International Reputation</a:t>
            </a:r>
            <a:endParaRPr/>
          </a:p>
          <a:p>
            <a:pPr indent="-317500" lvl="1" marL="914400" rtl="0" algn="l">
              <a:lnSpc>
                <a:spcPct val="115000"/>
              </a:lnSpc>
              <a:spcBef>
                <a:spcPts val="0"/>
              </a:spcBef>
              <a:spcAft>
                <a:spcPts val="0"/>
              </a:spcAft>
              <a:buSzPts val="1400"/>
              <a:buChar char="▸"/>
            </a:pPr>
            <a:r>
              <a:rPr lang="en"/>
              <a:t>Reactions</a:t>
            </a:r>
            <a:endParaRPr/>
          </a:p>
          <a:p>
            <a:pPr indent="-317500" lvl="1" marL="914400" rtl="0" algn="l">
              <a:lnSpc>
                <a:spcPct val="115000"/>
              </a:lnSpc>
              <a:spcBef>
                <a:spcPts val="0"/>
              </a:spcBef>
              <a:spcAft>
                <a:spcPts val="0"/>
              </a:spcAft>
              <a:buSzPts val="1400"/>
              <a:buChar char="▸"/>
            </a:pPr>
            <a:r>
              <a:rPr lang="en"/>
              <a:t>Position</a:t>
            </a:r>
            <a:endParaRPr/>
          </a:p>
        </p:txBody>
      </p:sp>
      <p:sp>
        <p:nvSpPr>
          <p:cNvPr id="394" name="Google Shape;394;p3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00" name="Google Shape;400;p36"/>
          <p:cNvSpPr txBox="1"/>
          <p:nvPr/>
        </p:nvSpPr>
        <p:spPr>
          <a:xfrm>
            <a:off x="0" y="0"/>
            <a:ext cx="4056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401" name="Google Shape;401;p36"/>
          <p:cNvSpPr txBox="1"/>
          <p:nvPr/>
        </p:nvSpPr>
        <p:spPr>
          <a:xfrm>
            <a:off x="8759675" y="0"/>
            <a:ext cx="4056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402" name="Google Shape;402;p36"/>
          <p:cNvPicPr preferRelativeResize="0"/>
          <p:nvPr/>
        </p:nvPicPr>
        <p:blipFill rotWithShape="1">
          <a:blip r:embed="rId3">
            <a:alphaModFix/>
          </a:blip>
          <a:srcRect b="0" l="0" r="0" t="0"/>
          <a:stretch/>
        </p:blipFill>
        <p:spPr>
          <a:xfrm>
            <a:off x="342075" y="0"/>
            <a:ext cx="8468225"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7"/>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08" name="Google Shape;408;p37"/>
          <p:cNvSpPr txBox="1"/>
          <p:nvPr/>
        </p:nvSpPr>
        <p:spPr>
          <a:xfrm>
            <a:off x="0" y="0"/>
            <a:ext cx="4056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409" name="Google Shape;409;p37"/>
          <p:cNvSpPr txBox="1"/>
          <p:nvPr/>
        </p:nvSpPr>
        <p:spPr>
          <a:xfrm>
            <a:off x="8738400" y="0"/>
            <a:ext cx="4056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410" name="Google Shape;410;p37"/>
          <p:cNvPicPr preferRelativeResize="0"/>
          <p:nvPr/>
        </p:nvPicPr>
        <p:blipFill rotWithShape="1">
          <a:blip r:embed="rId3">
            <a:alphaModFix/>
          </a:blip>
          <a:srcRect b="0" l="0" r="0" t="0"/>
          <a:stretch/>
        </p:blipFill>
        <p:spPr>
          <a:xfrm>
            <a:off x="405600" y="0"/>
            <a:ext cx="8340034"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416" name="Google Shape;416;p38"/>
          <p:cNvSpPr txBox="1"/>
          <p:nvPr/>
        </p:nvSpPr>
        <p:spPr>
          <a:xfrm>
            <a:off x="0" y="0"/>
            <a:ext cx="4056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417" name="Google Shape;417;p38"/>
          <p:cNvSpPr txBox="1"/>
          <p:nvPr/>
        </p:nvSpPr>
        <p:spPr>
          <a:xfrm>
            <a:off x="8754500" y="0"/>
            <a:ext cx="4056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418" name="Google Shape;418;p38"/>
          <p:cNvPicPr preferRelativeResize="0"/>
          <p:nvPr/>
        </p:nvPicPr>
        <p:blipFill rotWithShape="1">
          <a:blip r:embed="rId3">
            <a:alphaModFix/>
          </a:blip>
          <a:srcRect b="0" l="0" r="0" t="0"/>
          <a:stretch/>
        </p:blipFill>
        <p:spPr>
          <a:xfrm>
            <a:off x="401725" y="0"/>
            <a:ext cx="8352776"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Conclusions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0"/>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Conclusion</a:t>
            </a:r>
            <a:endParaRPr/>
          </a:p>
        </p:txBody>
      </p:sp>
      <p:sp>
        <p:nvSpPr>
          <p:cNvPr id="429" name="Google Shape;429;p40"/>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600"/>
              </a:spcBef>
              <a:spcAft>
                <a:spcPts val="0"/>
              </a:spcAft>
              <a:buSzPts val="2000"/>
              <a:buChar char="⊳"/>
            </a:pPr>
            <a:r>
              <a:rPr lang="en" sz="2000"/>
              <a:t>We learned that a few variables matter a lot, and everything else doesn’t really have an impact </a:t>
            </a:r>
            <a:endParaRPr sz="2000"/>
          </a:p>
          <a:p>
            <a:pPr indent="-355600" lvl="0" marL="457200" rtl="0" algn="l">
              <a:lnSpc>
                <a:spcPct val="115000"/>
              </a:lnSpc>
              <a:spcBef>
                <a:spcPts val="0"/>
              </a:spcBef>
              <a:spcAft>
                <a:spcPts val="0"/>
              </a:spcAft>
              <a:buSzPts val="2000"/>
              <a:buChar char="⊳"/>
            </a:pPr>
            <a:r>
              <a:rPr lang="en" sz="2000"/>
              <a:t>Management can maximize their market cap use by hiring someone highly skilled in a low-earning position that can help the team a lot but won’t cost as much </a:t>
            </a:r>
            <a:endParaRPr sz="2000"/>
          </a:p>
          <a:p>
            <a:pPr indent="-355600" lvl="0" marL="457200" rtl="0" algn="l">
              <a:lnSpc>
                <a:spcPct val="115000"/>
              </a:lnSpc>
              <a:spcBef>
                <a:spcPts val="0"/>
              </a:spcBef>
              <a:spcAft>
                <a:spcPts val="0"/>
              </a:spcAft>
              <a:buSzPts val="2000"/>
              <a:buChar char="⊳"/>
            </a:pPr>
            <a:r>
              <a:rPr lang="en" sz="2000"/>
              <a:t>Teams with lower international reputations can hire highly skilled players just under a rating of 80</a:t>
            </a:r>
            <a:endParaRPr sz="2000"/>
          </a:p>
          <a:p>
            <a:pPr indent="0" lvl="0" marL="0" rtl="0" algn="l">
              <a:lnSpc>
                <a:spcPct val="115000"/>
              </a:lnSpc>
              <a:spcBef>
                <a:spcPts val="600"/>
              </a:spcBef>
              <a:spcAft>
                <a:spcPts val="0"/>
              </a:spcAft>
              <a:buSzPts val="2400"/>
              <a:buNone/>
            </a:pPr>
            <a:r>
              <a:t/>
            </a:r>
            <a:endParaRPr sz="2000"/>
          </a:p>
        </p:txBody>
      </p:sp>
      <p:sp>
        <p:nvSpPr>
          <p:cNvPr id="430" name="Google Shape;430;p40"/>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Data Exploration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2"/>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grpSp>
        <p:nvGrpSpPr>
          <p:cNvPr id="436" name="Google Shape;436;p42"/>
          <p:cNvGrpSpPr/>
          <p:nvPr/>
        </p:nvGrpSpPr>
        <p:grpSpPr>
          <a:xfrm>
            <a:off x="1714806" y="1883909"/>
            <a:ext cx="5714392" cy="1375688"/>
            <a:chOff x="0" y="1715400"/>
            <a:chExt cx="4395686" cy="816480"/>
          </a:xfrm>
        </p:grpSpPr>
        <p:sp>
          <p:nvSpPr>
            <p:cNvPr id="437" name="Google Shape;437;p42"/>
            <p:cNvSpPr/>
            <p:nvPr/>
          </p:nvSpPr>
          <p:spPr>
            <a:xfrm rot="5400000">
              <a:off x="3486236" y="1622430"/>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2"/>
            <p:cNvSpPr/>
            <p:nvPr/>
          </p:nvSpPr>
          <p:spPr>
            <a:xfrm flipH="1" rot="10800000">
              <a:off x="3189575"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2"/>
            <p:cNvSpPr/>
            <p:nvPr/>
          </p:nvSpPr>
          <p:spPr>
            <a:xfrm flipH="1" rot="-5400000">
              <a:off x="292350" y="1622430"/>
              <a:ext cx="617100" cy="1201800"/>
            </a:xfrm>
            <a:prstGeom prst="parallelogram">
              <a:avLst>
                <a:gd fmla="val 10943" name="adj"/>
              </a:avLst>
            </a:prstGeom>
            <a:gradFill>
              <a:gsLst>
                <a:gs pos="0">
                  <a:schemeClr val="accent1"/>
                </a:gs>
                <a:gs pos="29000">
                  <a:schemeClr val="accent2"/>
                </a:gs>
                <a:gs pos="100000">
                  <a:schemeClr val="accent3"/>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2"/>
            <p:cNvSpPr/>
            <p:nvPr/>
          </p:nvSpPr>
          <p:spPr>
            <a:xfrm rot="10800000">
              <a:off x="278211" y="2278442"/>
              <a:ext cx="927900" cy="188100"/>
            </a:xfrm>
            <a:prstGeom prst="rtTriangle">
              <a:avLst/>
            </a:prstGeom>
            <a:gradFill>
              <a:gsLst>
                <a:gs pos="0">
                  <a:schemeClr val="accent1"/>
                </a:gs>
                <a:gs pos="4700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2"/>
            <p:cNvSpPr/>
            <p:nvPr/>
          </p:nvSpPr>
          <p:spPr>
            <a:xfrm flipH="1" rot="10800000">
              <a:off x="281975" y="1715400"/>
              <a:ext cx="3840000" cy="565500"/>
            </a:xfrm>
            <a:prstGeom prst="rect">
              <a:avLst/>
            </a:pr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42"/>
          <p:cNvSpPr txBox="1"/>
          <p:nvPr/>
        </p:nvSpPr>
        <p:spPr>
          <a:xfrm>
            <a:off x="2517600" y="2067750"/>
            <a:ext cx="4108800" cy="570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600"/>
              </a:spcBef>
              <a:spcAft>
                <a:spcPts val="0"/>
              </a:spcAft>
              <a:buClr>
                <a:srgbClr val="000000"/>
              </a:buClr>
              <a:buSzPts val="3000"/>
              <a:buFont typeface="Arial"/>
              <a:buNone/>
            </a:pPr>
            <a:r>
              <a:rPr b="1" lang="en" sz="3000">
                <a:solidFill>
                  <a:srgbClr val="FFFFFF"/>
                </a:solidFill>
                <a:latin typeface="Encode Sans Semi Condensed"/>
                <a:ea typeface="Encode Sans Semi Condensed"/>
                <a:cs typeface="Encode Sans Semi Condensed"/>
                <a:sym typeface="Encode Sans Semi Condensed"/>
              </a:rPr>
              <a:t>Thank you! Questions?</a:t>
            </a:r>
            <a:endParaRPr b="0" i="0" sz="3000" u="none" cap="none" strike="noStrike">
              <a:solidFill>
                <a:srgbClr val="FFFFFF"/>
              </a:solidFill>
              <a:latin typeface="Encode Sans Semi Condensed Light"/>
              <a:ea typeface="Encode Sans Semi Condensed Light"/>
              <a:cs typeface="Encode Sans Semi Condensed Light"/>
              <a:sym typeface="Encode Sans Semi Condensed Light"/>
            </a:endParaRPr>
          </a:p>
        </p:txBody>
      </p:sp>
      <p:pic>
        <p:nvPicPr>
          <p:cNvPr id="443" name="Google Shape;443;p42"/>
          <p:cNvPicPr preferRelativeResize="0"/>
          <p:nvPr/>
        </p:nvPicPr>
        <p:blipFill rotWithShape="1">
          <a:blip r:embed="rId3">
            <a:alphaModFix/>
          </a:blip>
          <a:srcRect b="0" l="0" r="0" t="0"/>
          <a:stretch/>
        </p:blipFill>
        <p:spPr>
          <a:xfrm>
            <a:off x="3500921" y="3740896"/>
            <a:ext cx="2142150" cy="110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5"/>
          <p:cNvPicPr preferRelativeResize="0"/>
          <p:nvPr/>
        </p:nvPicPr>
        <p:blipFill rotWithShape="1">
          <a:blip r:embed="rId3">
            <a:alphaModFix/>
          </a:blip>
          <a:srcRect b="0" l="0" r="0" t="0"/>
          <a:stretch/>
        </p:blipFill>
        <p:spPr>
          <a:xfrm>
            <a:off x="-42631" y="0"/>
            <a:ext cx="8436663" cy="5143501"/>
          </a:xfrm>
          <a:prstGeom prst="rect">
            <a:avLst/>
          </a:prstGeom>
          <a:noFill/>
          <a:ln>
            <a:noFill/>
          </a:ln>
        </p:spPr>
      </p:pic>
      <p:sp>
        <p:nvSpPr>
          <p:cNvPr id="158" name="Google Shape;158;p5"/>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59" name="Google Shape;159;p5"/>
          <p:cNvSpPr txBox="1"/>
          <p:nvPr/>
        </p:nvSpPr>
        <p:spPr>
          <a:xfrm>
            <a:off x="8353400" y="0"/>
            <a:ext cx="21147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160" name="Google Shape;160;p5"/>
          <p:cNvSpPr txBox="1"/>
          <p:nvPr/>
        </p:nvSpPr>
        <p:spPr>
          <a:xfrm>
            <a:off x="3720900" y="305200"/>
            <a:ext cx="12195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ncode Sans Semi Condensed Light"/>
                <a:ea typeface="Encode Sans Semi Condensed Light"/>
                <a:cs typeface="Encode Sans Semi Condensed Light"/>
                <a:sym typeface="Encode Sans Semi Condensed Light"/>
              </a:rPr>
              <a:t>L. Messi</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161" name="Google Shape;161;p5"/>
          <p:cNvSpPr txBox="1"/>
          <p:nvPr/>
        </p:nvSpPr>
        <p:spPr>
          <a:xfrm>
            <a:off x="3696750" y="980575"/>
            <a:ext cx="1750500" cy="35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Encode Sans Semi Condensed Light"/>
                <a:ea typeface="Encode Sans Semi Condensed Light"/>
                <a:cs typeface="Encode Sans Semi Condensed Light"/>
                <a:sym typeface="Encode Sans Semi Condensed Light"/>
              </a:rPr>
              <a:t>C. Ronaldo</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6"/>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Data Exploration</a:t>
            </a:r>
            <a:endParaRPr/>
          </a:p>
        </p:txBody>
      </p:sp>
      <p:sp>
        <p:nvSpPr>
          <p:cNvPr id="167" name="Google Shape;167;p6"/>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600"/>
              </a:spcBef>
              <a:spcAft>
                <a:spcPts val="0"/>
              </a:spcAft>
              <a:buSzPts val="1600"/>
              <a:buChar char="⊳"/>
            </a:pPr>
            <a:r>
              <a:rPr lang="en" sz="1600"/>
              <a:t>Add cool charts and plots</a:t>
            </a:r>
            <a:endParaRPr sz="1600"/>
          </a:p>
          <a:p>
            <a:pPr indent="0" lvl="0" marL="0" rtl="0" algn="l">
              <a:lnSpc>
                <a:spcPct val="115000"/>
              </a:lnSpc>
              <a:spcBef>
                <a:spcPts val="600"/>
              </a:spcBef>
              <a:spcAft>
                <a:spcPts val="0"/>
              </a:spcAft>
              <a:buSzPts val="2400"/>
              <a:buNone/>
            </a:pPr>
            <a:r>
              <a:t/>
            </a:r>
            <a:endParaRPr sz="1800"/>
          </a:p>
        </p:txBody>
      </p:sp>
      <p:sp>
        <p:nvSpPr>
          <p:cNvPr id="168" name="Google Shape;168;p6"/>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69" name="Google Shape;169;p6"/>
          <p:cNvSpPr txBox="1"/>
          <p:nvPr/>
        </p:nvSpPr>
        <p:spPr>
          <a:xfrm rot="5400000">
            <a:off x="4167900" y="170900"/>
            <a:ext cx="808200" cy="9153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170" name="Google Shape;170;p6"/>
          <p:cNvSpPr txBox="1"/>
          <p:nvPr/>
        </p:nvSpPr>
        <p:spPr>
          <a:xfrm>
            <a:off x="8335800" y="0"/>
            <a:ext cx="8082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171" name="Google Shape;171;p6"/>
          <p:cNvPicPr preferRelativeResize="0"/>
          <p:nvPr/>
        </p:nvPicPr>
        <p:blipFill rotWithShape="1">
          <a:blip r:embed="rId3">
            <a:alphaModFix/>
          </a:blip>
          <a:srcRect b="0" l="0" r="0" t="0"/>
          <a:stretch/>
        </p:blipFill>
        <p:spPr>
          <a:xfrm>
            <a:off x="-4792" y="0"/>
            <a:ext cx="836908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Data Exploration</a:t>
            </a:r>
            <a:endParaRPr/>
          </a:p>
        </p:txBody>
      </p:sp>
      <p:sp>
        <p:nvSpPr>
          <p:cNvPr id="177" name="Google Shape;177;p7"/>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600"/>
              </a:spcBef>
              <a:spcAft>
                <a:spcPts val="0"/>
              </a:spcAft>
              <a:buSzPts val="1600"/>
              <a:buChar char="⊳"/>
            </a:pPr>
            <a:r>
              <a:rPr lang="en" sz="1600"/>
              <a:t>Add cool charts and plots</a:t>
            </a:r>
            <a:endParaRPr sz="1600"/>
          </a:p>
          <a:p>
            <a:pPr indent="0" lvl="0" marL="0" rtl="0" algn="l">
              <a:lnSpc>
                <a:spcPct val="115000"/>
              </a:lnSpc>
              <a:spcBef>
                <a:spcPts val="600"/>
              </a:spcBef>
              <a:spcAft>
                <a:spcPts val="0"/>
              </a:spcAft>
              <a:buSzPts val="2400"/>
              <a:buNone/>
            </a:pPr>
            <a:r>
              <a:t/>
            </a:r>
            <a:endParaRPr sz="1800"/>
          </a:p>
        </p:txBody>
      </p:sp>
      <p:sp>
        <p:nvSpPr>
          <p:cNvPr id="178" name="Google Shape;178;p7"/>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79" name="Google Shape;179;p7"/>
          <p:cNvSpPr txBox="1"/>
          <p:nvPr/>
        </p:nvSpPr>
        <p:spPr>
          <a:xfrm>
            <a:off x="8335800" y="-175"/>
            <a:ext cx="808200" cy="51435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180" name="Google Shape;180;p7"/>
          <p:cNvSpPr txBox="1"/>
          <p:nvPr/>
        </p:nvSpPr>
        <p:spPr>
          <a:xfrm rot="5400000">
            <a:off x="4167900" y="-4172700"/>
            <a:ext cx="808200" cy="91536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pic>
        <p:nvPicPr>
          <p:cNvPr id="181" name="Google Shape;181;p7"/>
          <p:cNvPicPr preferRelativeResize="0"/>
          <p:nvPr/>
        </p:nvPicPr>
        <p:blipFill rotWithShape="1">
          <a:blip r:embed="rId3">
            <a:alphaModFix/>
          </a:blip>
          <a:srcRect b="0" l="0" r="0" t="0"/>
          <a:stretch/>
        </p:blipFill>
        <p:spPr>
          <a:xfrm>
            <a:off x="6" y="0"/>
            <a:ext cx="835818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type="title"/>
          </p:nvPr>
        </p:nvSpPr>
        <p:spPr>
          <a:xfrm>
            <a:off x="533400" y="27765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Data Exploration</a:t>
            </a:r>
            <a:endParaRPr/>
          </a:p>
        </p:txBody>
      </p:sp>
      <p:sp>
        <p:nvSpPr>
          <p:cNvPr id="187" name="Google Shape;187;p8"/>
          <p:cNvSpPr txBox="1"/>
          <p:nvPr>
            <p:ph idx="1" type="body"/>
          </p:nvPr>
        </p:nvSpPr>
        <p:spPr>
          <a:xfrm>
            <a:off x="1206100" y="1706200"/>
            <a:ext cx="7026900" cy="30648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600"/>
              </a:spcBef>
              <a:spcAft>
                <a:spcPts val="0"/>
              </a:spcAft>
              <a:buSzPts val="1600"/>
              <a:buChar char="⊳"/>
            </a:pPr>
            <a:r>
              <a:rPr lang="en" sz="1600"/>
              <a:t>Add cool charts and plots</a:t>
            </a:r>
            <a:endParaRPr sz="1600"/>
          </a:p>
          <a:p>
            <a:pPr indent="0" lvl="0" marL="0" rtl="0" algn="l">
              <a:lnSpc>
                <a:spcPct val="115000"/>
              </a:lnSpc>
              <a:spcBef>
                <a:spcPts val="600"/>
              </a:spcBef>
              <a:spcAft>
                <a:spcPts val="0"/>
              </a:spcAft>
              <a:buSzPts val="2400"/>
              <a:buNone/>
            </a:pPr>
            <a:r>
              <a:t/>
            </a:r>
            <a:endParaRPr sz="1800"/>
          </a:p>
        </p:txBody>
      </p:sp>
      <p:pic>
        <p:nvPicPr>
          <p:cNvPr id="188" name="Google Shape;188;p8"/>
          <p:cNvPicPr preferRelativeResize="0"/>
          <p:nvPr/>
        </p:nvPicPr>
        <p:blipFill rotWithShape="1">
          <a:blip r:embed="rId3">
            <a:alphaModFix/>
          </a:blip>
          <a:srcRect b="0" l="0" r="0" t="0"/>
          <a:stretch/>
        </p:blipFill>
        <p:spPr>
          <a:xfrm>
            <a:off x="0" y="277650"/>
            <a:ext cx="9144000" cy="4865676"/>
          </a:xfrm>
          <a:prstGeom prst="rect">
            <a:avLst/>
          </a:prstGeom>
          <a:noFill/>
          <a:ln>
            <a:noFill/>
          </a:ln>
        </p:spPr>
      </p:pic>
      <p:sp>
        <p:nvSpPr>
          <p:cNvPr id="189" name="Google Shape;189;p8"/>
          <p:cNvSpPr txBox="1"/>
          <p:nvPr>
            <p:ph idx="12" type="sldNum"/>
          </p:nvPr>
        </p:nvSpPr>
        <p:spPr>
          <a:xfrm>
            <a:off x="8543950" y="4612325"/>
            <a:ext cx="485400" cy="5310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90" name="Google Shape;190;p8"/>
          <p:cNvSpPr txBox="1"/>
          <p:nvPr/>
        </p:nvSpPr>
        <p:spPr>
          <a:xfrm>
            <a:off x="8658600" y="397800"/>
            <a:ext cx="485400" cy="4745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191" name="Google Shape;191;p8"/>
          <p:cNvSpPr txBox="1"/>
          <p:nvPr/>
        </p:nvSpPr>
        <p:spPr>
          <a:xfrm>
            <a:off x="-4800" y="0"/>
            <a:ext cx="485400" cy="47457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Encode Sans Semi Condensed Light"/>
              <a:ea typeface="Encode Sans Semi Condensed Light"/>
              <a:cs typeface="Encode Sans Semi Condensed Light"/>
              <a:sym typeface="Encode Sans Semi Condensed Light"/>
            </a:endParaRPr>
          </a:p>
        </p:txBody>
      </p:sp>
      <p:sp>
        <p:nvSpPr>
          <p:cNvPr id="192" name="Google Shape;192;p8"/>
          <p:cNvSpPr txBox="1"/>
          <p:nvPr>
            <p:ph type="title"/>
          </p:nvPr>
        </p:nvSpPr>
        <p:spPr>
          <a:xfrm>
            <a:off x="533400" y="0"/>
            <a:ext cx="6840600" cy="895800"/>
          </a:xfrm>
          <a:prstGeom prst="rect">
            <a:avLst/>
          </a:prstGeom>
          <a:noFill/>
          <a:ln>
            <a:noFill/>
          </a:ln>
          <a:effectLst>
            <a:outerShdw blurRad="28575"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solidFill>
                  <a:schemeClr val="dk1"/>
                </a:solidFill>
              </a:rPr>
              <a:t>Top 28 Club Locations</a:t>
            </a:r>
            <a:endParaRPr>
              <a:solidFill>
                <a:schemeClr val="dk1"/>
              </a:solidFill>
            </a:endParaRPr>
          </a:p>
        </p:txBody>
      </p:sp>
      <p:sp>
        <p:nvSpPr>
          <p:cNvPr id="193" name="Google Shape;193;p8"/>
          <p:cNvSpPr/>
          <p:nvPr/>
        </p:nvSpPr>
        <p:spPr>
          <a:xfrm rot="5400000">
            <a:off x="5856450" y="772125"/>
            <a:ext cx="2153100" cy="2325900"/>
          </a:xfrm>
          <a:prstGeom prst="wedgeRectCallout">
            <a:avLst>
              <a:gd fmla="val -21278" name="adj1"/>
              <a:gd fmla="val 93564"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4" name="Google Shape;194;p8"/>
          <p:cNvPicPr preferRelativeResize="0"/>
          <p:nvPr/>
        </p:nvPicPr>
        <p:blipFill rotWithShape="1">
          <a:blip r:embed="rId3">
            <a:alphaModFix/>
          </a:blip>
          <a:srcRect b="64254" l="41208" r="45162" t="12636"/>
          <a:stretch/>
        </p:blipFill>
        <p:spPr>
          <a:xfrm>
            <a:off x="5827800" y="938097"/>
            <a:ext cx="2210399" cy="19941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9"/>
          <p:cNvSpPr txBox="1"/>
          <p:nvPr>
            <p:ph type="ctrTitle"/>
          </p:nvPr>
        </p:nvSpPr>
        <p:spPr>
          <a:xfrm>
            <a:off x="2444650" y="1581025"/>
            <a:ext cx="5733300" cy="674400"/>
          </a:xfrm>
          <a:prstGeom prst="rect">
            <a:avLst/>
          </a:prstGeom>
          <a:noFill/>
          <a:ln>
            <a:noFill/>
          </a:ln>
          <a:effectLst>
            <a:outerShdw blurRad="28575"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
              <a:t>Data Cleaning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erdinand template">
  <a:themeElements>
    <a:clrScheme name="Custom 347">
      <a:dk1>
        <a:srgbClr val="343A4E"/>
      </a:dk1>
      <a:lt1>
        <a:srgbClr val="FFFFFF"/>
      </a:lt1>
      <a:dk2>
        <a:srgbClr val="707A96"/>
      </a:dk2>
      <a:lt2>
        <a:srgbClr val="EEEFF3"/>
      </a:lt2>
      <a:accent1>
        <a:srgbClr val="ACD701"/>
      </a:accent1>
      <a:accent2>
        <a:srgbClr val="69B636"/>
      </a:accent2>
      <a:accent3>
        <a:srgbClr val="32A318"/>
      </a:accent3>
      <a:accent4>
        <a:srgbClr val="9EACD1"/>
      </a:accent4>
      <a:accent5>
        <a:srgbClr val="707A96"/>
      </a:accent5>
      <a:accent6>
        <a:srgbClr val="394057"/>
      </a:accent6>
      <a:hlink>
        <a:srgbClr val="0E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